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0"/>
    <p:restoredTop sz="94674"/>
  </p:normalViewPr>
  <p:slideViewPr>
    <p:cSldViewPr snapToGrid="0" snapToObjects="1">
      <p:cViewPr>
        <p:scale>
          <a:sx n="121" d="100"/>
          <a:sy n="121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nouns plural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a noun ends in a vowel, make it plural by adding -</a:t>
            </a:r>
            <a:r>
              <a:rPr lang="en-US" dirty="0" smtClean="0"/>
              <a:t>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libro</a:t>
            </a:r>
            <a:r>
              <a:rPr lang="en-US" sz="3200" dirty="0"/>
              <a:t>: </a:t>
            </a:r>
            <a:r>
              <a:rPr lang="en-US" sz="3200" b="1" dirty="0" err="1" smtClean="0"/>
              <a:t>libros</a:t>
            </a:r>
            <a:r>
              <a:rPr lang="en-US" sz="3200" b="1" dirty="0" smtClean="0"/>
              <a:t> (</a:t>
            </a:r>
            <a:r>
              <a:rPr lang="en-US" sz="3200" b="1" dirty="0" err="1"/>
              <a:t>libro</a:t>
            </a:r>
            <a:r>
              <a:rPr lang="en-US" sz="3200" b="1" dirty="0"/>
              <a:t> + s</a:t>
            </a:r>
            <a:r>
              <a:rPr lang="en-US" sz="3200" b="1" dirty="0" smtClean="0"/>
              <a:t>)</a:t>
            </a:r>
          </a:p>
          <a:p>
            <a:r>
              <a:rPr lang="en-US" sz="3200" dirty="0" err="1"/>
              <a:t>pluma</a:t>
            </a:r>
            <a:r>
              <a:rPr lang="en-US" sz="3200" dirty="0"/>
              <a:t>: </a:t>
            </a:r>
            <a:endParaRPr lang="en-US" sz="3200" dirty="0" smtClean="0"/>
          </a:p>
          <a:p>
            <a:r>
              <a:rPr lang="en-US" sz="3200" dirty="0" err="1" smtClean="0"/>
              <a:t>chico</a:t>
            </a:r>
            <a:r>
              <a:rPr lang="en-US" sz="3200" dirty="0"/>
              <a:t>: </a:t>
            </a:r>
            <a:endParaRPr lang="en-US" sz="3200" dirty="0" smtClean="0"/>
          </a:p>
          <a:p>
            <a:r>
              <a:rPr lang="en-US" sz="3200" dirty="0" err="1" smtClean="0"/>
              <a:t>señora</a:t>
            </a:r>
            <a:r>
              <a:rPr lang="en-US" sz="3200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definite articles (el, la) also change in the plural form. They become “</a:t>
            </a:r>
            <a:r>
              <a:rPr lang="en-US" dirty="0" err="1"/>
              <a:t>los</a:t>
            </a:r>
            <a:r>
              <a:rPr lang="en-US" dirty="0"/>
              <a:t>” and “las.”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el </a:t>
            </a:r>
            <a:r>
              <a:rPr lang="en-US" sz="3200" dirty="0" err="1"/>
              <a:t>libro</a:t>
            </a:r>
            <a:r>
              <a:rPr lang="en-US" sz="3200" dirty="0"/>
              <a:t>: 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/>
              <a:t>libros</a:t>
            </a:r>
            <a:endParaRPr lang="en-US" sz="3200" dirty="0"/>
          </a:p>
          <a:p>
            <a:r>
              <a:rPr lang="en-US" sz="3200" dirty="0"/>
              <a:t>la </a:t>
            </a:r>
            <a:r>
              <a:rPr lang="en-US" sz="3200" dirty="0" err="1"/>
              <a:t>pluma</a:t>
            </a:r>
            <a:r>
              <a:rPr lang="en-US" sz="3200" dirty="0"/>
              <a:t>: </a:t>
            </a:r>
          </a:p>
          <a:p>
            <a:r>
              <a:rPr lang="en-US" sz="3200" dirty="0"/>
              <a:t>el </a:t>
            </a:r>
            <a:r>
              <a:rPr lang="en-US" sz="3200" dirty="0" err="1"/>
              <a:t>chico</a:t>
            </a:r>
            <a:r>
              <a:rPr lang="en-US" sz="3200" dirty="0"/>
              <a:t>: 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 err="1"/>
              <a:t>señora</a:t>
            </a:r>
            <a:r>
              <a:rPr lang="en-US" sz="3200" dirty="0"/>
              <a:t>: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a noun ends in a consonant, make it plural by adding -</a:t>
            </a:r>
            <a:r>
              <a:rPr lang="en-US" dirty="0" err="1"/>
              <a:t>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 </a:t>
            </a:r>
            <a:r>
              <a:rPr lang="en-US" sz="3200" dirty="0" err="1"/>
              <a:t>borrador</a:t>
            </a:r>
            <a:r>
              <a:rPr lang="en-US" sz="3200" dirty="0"/>
              <a:t>: 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 smtClean="0"/>
              <a:t>borradores</a:t>
            </a:r>
            <a:r>
              <a:rPr lang="en-US" sz="3200" b="1" dirty="0" smtClean="0"/>
              <a:t> (</a:t>
            </a:r>
            <a:r>
              <a:rPr lang="en-US" sz="3200" b="1" dirty="0" err="1"/>
              <a:t>borrador</a:t>
            </a:r>
            <a:r>
              <a:rPr lang="en-US" sz="3200" b="1" dirty="0"/>
              <a:t> + </a:t>
            </a:r>
            <a:r>
              <a:rPr lang="en-US" sz="3200" b="1" dirty="0" err="1"/>
              <a:t>es</a:t>
            </a:r>
            <a:r>
              <a:rPr lang="en-US" sz="3200" b="1" dirty="0" smtClean="0"/>
              <a:t>)</a:t>
            </a:r>
          </a:p>
          <a:p>
            <a:r>
              <a:rPr lang="en-US" sz="3200" dirty="0" smtClean="0"/>
              <a:t>la </a:t>
            </a:r>
            <a:r>
              <a:rPr lang="en-US" sz="3200" dirty="0" err="1"/>
              <a:t>universidad</a:t>
            </a:r>
            <a:r>
              <a:rPr lang="en-US" sz="3200" dirty="0"/>
              <a:t>: </a:t>
            </a:r>
            <a:endParaRPr lang="en-US" sz="3200" dirty="0" smtClean="0"/>
          </a:p>
          <a:p>
            <a:r>
              <a:rPr lang="en-US" sz="3200" dirty="0" smtClean="0"/>
              <a:t>el </a:t>
            </a:r>
            <a:r>
              <a:rPr lang="en-US" sz="3200" dirty="0" err="1"/>
              <a:t>profesor</a:t>
            </a:r>
            <a:r>
              <a:rPr lang="en-US" sz="3200" dirty="0"/>
              <a:t>: 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/>
              <a:t>ciudad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5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a noun ends in -</a:t>
            </a:r>
            <a:r>
              <a:rPr lang="en-US" dirty="0" err="1"/>
              <a:t>ión</a:t>
            </a:r>
            <a:r>
              <a:rPr lang="en-US" dirty="0"/>
              <a:t>, add -</a:t>
            </a:r>
            <a:r>
              <a:rPr lang="en-US" dirty="0" err="1"/>
              <a:t>es</a:t>
            </a:r>
            <a:r>
              <a:rPr lang="en-US" dirty="0"/>
              <a:t> and drop the written accent.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el </a:t>
            </a:r>
            <a:r>
              <a:rPr lang="en-US" sz="3200" dirty="0" err="1"/>
              <a:t>avión</a:t>
            </a:r>
            <a:r>
              <a:rPr lang="en-US" sz="3200" dirty="0"/>
              <a:t>: 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/>
              <a:t>aviones</a:t>
            </a:r>
            <a:endParaRPr lang="en-US" sz="3200" dirty="0"/>
          </a:p>
          <a:p>
            <a:r>
              <a:rPr lang="en-US" sz="3200" dirty="0"/>
              <a:t>la </a:t>
            </a:r>
            <a:r>
              <a:rPr lang="en-US" sz="3200" dirty="0" err="1"/>
              <a:t>conversación</a:t>
            </a:r>
            <a:r>
              <a:rPr lang="en-US" sz="3200" dirty="0"/>
              <a:t>: </a:t>
            </a:r>
          </a:p>
          <a:p>
            <a:r>
              <a:rPr lang="en-US" sz="3200" dirty="0"/>
              <a:t>la </a:t>
            </a:r>
            <a:r>
              <a:rPr lang="en-US" sz="3200" dirty="0" err="1"/>
              <a:t>sección</a:t>
            </a:r>
            <a:r>
              <a:rPr lang="en-US" sz="3200" dirty="0"/>
              <a:t>: 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 err="1"/>
              <a:t>televisión</a:t>
            </a:r>
            <a:r>
              <a:rPr lang="en-US" sz="3200" dirty="0"/>
              <a:t>: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a noun ends in -z, add -</a:t>
            </a:r>
            <a:r>
              <a:rPr lang="en-US" dirty="0" err="1"/>
              <a:t>es</a:t>
            </a:r>
            <a:r>
              <a:rPr lang="en-US" dirty="0"/>
              <a:t> and change the z to 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el </a:t>
            </a:r>
            <a:r>
              <a:rPr lang="en-US" sz="3200" dirty="0" err="1"/>
              <a:t>lápiz</a:t>
            </a:r>
            <a:r>
              <a:rPr lang="en-US" sz="3200" dirty="0"/>
              <a:t>: 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/>
              <a:t>lápices</a:t>
            </a:r>
            <a:endParaRPr lang="en-US" sz="3200" dirty="0"/>
          </a:p>
          <a:p>
            <a:r>
              <a:rPr lang="en-US" sz="3200" dirty="0"/>
              <a:t>la </a:t>
            </a:r>
            <a:r>
              <a:rPr lang="en-US" sz="3200" dirty="0" err="1"/>
              <a:t>voz</a:t>
            </a:r>
            <a:r>
              <a:rPr lang="en-US" sz="3200" dirty="0"/>
              <a:t>: </a:t>
            </a:r>
            <a:endParaRPr lang="en-US" sz="3200" dirty="0" smtClean="0"/>
          </a:p>
          <a:p>
            <a:r>
              <a:rPr lang="en-US" sz="3200" dirty="0" smtClean="0"/>
              <a:t>el </a:t>
            </a:r>
            <a:r>
              <a:rPr lang="en-US" sz="3200" dirty="0" err="1"/>
              <a:t>tapiz</a:t>
            </a:r>
            <a:r>
              <a:rPr lang="en-US" sz="3200" dirty="0"/>
              <a:t>: 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 err="1"/>
              <a:t>actriz</a:t>
            </a:r>
            <a:r>
              <a:rPr lang="en-US" sz="3200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the plural refers to two or more nouns of different genders, the masculine plural is used.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</a:t>
            </a:r>
            <a:r>
              <a:rPr lang="en-US" sz="3600" dirty="0" err="1"/>
              <a:t>perros</a:t>
            </a:r>
            <a:r>
              <a:rPr lang="en-US" sz="3600" dirty="0"/>
              <a:t> + 6 </a:t>
            </a:r>
            <a:r>
              <a:rPr lang="en-US" sz="3600" dirty="0" err="1"/>
              <a:t>perras</a:t>
            </a:r>
            <a:r>
              <a:rPr lang="en-US" sz="3600" dirty="0"/>
              <a:t> = 8 </a:t>
            </a:r>
            <a:r>
              <a:rPr lang="en-US" sz="3600" dirty="0" err="1"/>
              <a:t>perros</a:t>
            </a:r>
            <a:r>
              <a:rPr lang="en-US" sz="3600" dirty="0"/>
              <a:t> (not </a:t>
            </a:r>
            <a:r>
              <a:rPr lang="en-US" sz="3600" dirty="0" err="1" smtClean="0"/>
              <a:t>perr</a:t>
            </a:r>
            <a:r>
              <a:rPr lang="en-US" sz="3600" b="1" dirty="0" err="1" smtClean="0"/>
              <a:t>a</a:t>
            </a:r>
            <a:r>
              <a:rPr lang="en-US" sz="3600" dirty="0" err="1" smtClean="0"/>
              <a:t>s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r>
              <a:rPr lang="en-US" sz="3600" dirty="0" smtClean="0"/>
              <a:t>1 </a:t>
            </a:r>
            <a:r>
              <a:rPr lang="en-US" sz="3600" dirty="0" err="1"/>
              <a:t>gato</a:t>
            </a:r>
            <a:r>
              <a:rPr lang="en-US" sz="3600" dirty="0"/>
              <a:t> + 8 </a:t>
            </a:r>
            <a:r>
              <a:rPr lang="en-US" sz="3600" dirty="0" err="1"/>
              <a:t>gatas</a:t>
            </a:r>
            <a:r>
              <a:rPr lang="en-US" sz="3600" dirty="0"/>
              <a:t> = 9 </a:t>
            </a:r>
            <a:r>
              <a:rPr lang="en-US" sz="3600" dirty="0" err="1"/>
              <a:t>gatos</a:t>
            </a:r>
            <a:r>
              <a:rPr lang="en-US" sz="3600" dirty="0"/>
              <a:t> (not </a:t>
            </a:r>
            <a:r>
              <a:rPr lang="en-US" sz="3600" dirty="0" err="1"/>
              <a:t>gat</a:t>
            </a:r>
            <a:r>
              <a:rPr lang="en-US" sz="3600" b="1" dirty="0" err="1"/>
              <a:t>a</a:t>
            </a:r>
            <a:r>
              <a:rPr lang="en-US" sz="3600" dirty="0" err="1"/>
              <a:t>s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92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review the rules for making nouns plural.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If a noun ends in a vowel, simply add -s.</a:t>
            </a:r>
          </a:p>
          <a:p>
            <a:r>
              <a:rPr lang="en-US" sz="2800" dirty="0"/>
              <a:t>If a noun ends in a consonant, simply add -</a:t>
            </a:r>
            <a:r>
              <a:rPr lang="en-US" sz="2800" dirty="0" err="1"/>
              <a:t>es</a:t>
            </a:r>
            <a:r>
              <a:rPr lang="en-US" sz="2800" dirty="0"/>
              <a:t>.</a:t>
            </a:r>
          </a:p>
          <a:p>
            <a:r>
              <a:rPr lang="en-US" sz="2800" dirty="0"/>
              <a:t>If a noun ends in a -z, change the z to c before adding -</a:t>
            </a:r>
            <a:r>
              <a:rPr lang="en-US" sz="2800" dirty="0" err="1"/>
              <a:t>es</a:t>
            </a:r>
            <a:r>
              <a:rPr lang="en-US" sz="2800" dirty="0"/>
              <a:t>.</a:t>
            </a:r>
          </a:p>
          <a:p>
            <a:r>
              <a:rPr lang="en-US" sz="2800" dirty="0"/>
              <a:t>If a noun ends in </a:t>
            </a:r>
            <a:r>
              <a:rPr lang="en-US" sz="2800" dirty="0" err="1"/>
              <a:t>ión</a:t>
            </a:r>
            <a:r>
              <a:rPr lang="en-US" sz="2800" dirty="0"/>
              <a:t>, drop the written accent before adding -</a:t>
            </a:r>
            <a:r>
              <a:rPr lang="en-US" sz="2800" dirty="0" err="1"/>
              <a:t>es</a:t>
            </a:r>
            <a:r>
              <a:rPr lang="en-US" sz="2800" dirty="0"/>
              <a:t>.</a:t>
            </a:r>
          </a:p>
          <a:p>
            <a:r>
              <a:rPr lang="en-US" sz="2800" dirty="0"/>
              <a:t>If the plural refers to a mixed group, use the masculine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7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Practice: Make each noun and its definite article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_tradnl" sz="3800" dirty="0" smtClean="0"/>
              <a:t>El oso</a:t>
            </a:r>
            <a:endParaRPr lang="es-ES_tradnl" sz="3800" dirty="0" smtClean="0"/>
          </a:p>
          <a:p>
            <a:r>
              <a:rPr lang="es-ES_tradnl" sz="3800" dirty="0" smtClean="0"/>
              <a:t>El avión</a:t>
            </a:r>
            <a:endParaRPr lang="es-ES_tradnl" sz="3800" dirty="0" smtClean="0"/>
          </a:p>
          <a:p>
            <a:r>
              <a:rPr lang="es-ES_tradnl" sz="3800" dirty="0" smtClean="0"/>
              <a:t>El imán</a:t>
            </a:r>
            <a:endParaRPr lang="es-ES_tradnl" sz="3800" dirty="0" smtClean="0"/>
          </a:p>
          <a:p>
            <a:r>
              <a:rPr lang="es-ES_tradnl" sz="3800" dirty="0" smtClean="0"/>
              <a:t>La uva</a:t>
            </a:r>
            <a:endParaRPr lang="es-ES_tradnl" sz="3800" dirty="0" smtClean="0"/>
          </a:p>
          <a:p>
            <a:r>
              <a:rPr lang="es-ES_tradnl" sz="3800" dirty="0" smtClean="0"/>
              <a:t>La </a:t>
            </a:r>
            <a:r>
              <a:rPr lang="es-ES_tradnl" sz="3800" dirty="0" smtClean="0"/>
              <a:t>estrella</a:t>
            </a:r>
          </a:p>
          <a:p>
            <a:r>
              <a:rPr lang="es-ES_tradnl" sz="3800" dirty="0" smtClean="0"/>
              <a:t>La mano</a:t>
            </a:r>
          </a:p>
          <a:p>
            <a:r>
              <a:rPr lang="es-ES_tradnl" sz="3800" dirty="0" smtClean="0"/>
              <a:t>El pez</a:t>
            </a:r>
          </a:p>
          <a:p>
            <a:r>
              <a:rPr lang="es-ES_tradnl" sz="3800" dirty="0" smtClean="0"/>
              <a:t>El sombrero </a:t>
            </a:r>
            <a:endParaRPr lang="es-ES_tradnl" sz="3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1479</TotalTime>
  <Words>290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Garamond</vt:lpstr>
      <vt:lpstr>Arial</vt:lpstr>
      <vt:lpstr>Organic</vt:lpstr>
      <vt:lpstr>How to make nouns plural</vt:lpstr>
      <vt:lpstr>If a noun ends in a vowel, make it plural by adding -s </vt:lpstr>
      <vt:lpstr>The definite articles (el, la) also change in the plural form. They become “los” and “las.” </vt:lpstr>
      <vt:lpstr>If a noun ends in a consonant, make it plural by adding -es.</vt:lpstr>
      <vt:lpstr>If a noun ends in -ión, add -es and drop the written accent.</vt:lpstr>
      <vt:lpstr>If a noun ends in -z, add -es and change the z to c.</vt:lpstr>
      <vt:lpstr>When the plural refers to two or more nouns of different genders, the masculine plural is used.</vt:lpstr>
      <vt:lpstr>Let’s review the rules for making nouns plural.</vt:lpstr>
      <vt:lpstr>Let’s Practice: Make each noun and its definite article plural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nouns plural</dc:title>
  <dc:creator>Microsoft Office User</dc:creator>
  <cp:lastModifiedBy>Microsoft Office User</cp:lastModifiedBy>
  <cp:revision>4</cp:revision>
  <dcterms:created xsi:type="dcterms:W3CDTF">2017-09-11T15:10:43Z</dcterms:created>
  <dcterms:modified xsi:type="dcterms:W3CDTF">2017-09-12T16:16:37Z</dcterms:modified>
</cp:coreProperties>
</file>