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20"/>
    <p:restoredTop sz="94674"/>
  </p:normalViewPr>
  <p:slideViewPr>
    <p:cSldViewPr snapToGrid="0" snapToObjects="1">
      <p:cViewPr varScale="1">
        <p:scale>
          <a:sx n="122" d="100"/>
          <a:sy n="122" d="100"/>
        </p:scale>
        <p:origin x="7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9/11/17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Indefinite articles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We have already learned about definite articles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”</a:t>
            </a:r>
            <a:r>
              <a:rPr lang="en-US" sz="2000" dirty="0" smtClean="0"/>
              <a:t>The” is a definite article because it is referring to a specific thing.</a:t>
            </a:r>
          </a:p>
          <a:p>
            <a:pPr lvl="1"/>
            <a:r>
              <a:rPr lang="en-US" sz="2000" dirty="0"/>
              <a:t>Ex. Please pass the cereal. </a:t>
            </a:r>
          </a:p>
          <a:p>
            <a:pPr lvl="1"/>
            <a:r>
              <a:rPr lang="en-US" sz="2000" dirty="0"/>
              <a:t>When you ask for the cereal, you’re asking for a specific thing. Making, “the” a definite article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In Spanish there are 4 kinds of “the”</a:t>
            </a:r>
          </a:p>
          <a:p>
            <a:endParaRPr lang="en-US" sz="2400" dirty="0" smtClean="0"/>
          </a:p>
          <a:p>
            <a:pPr lvl="1"/>
            <a:endParaRPr lang="en-US" sz="2200" dirty="0" smtClean="0"/>
          </a:p>
          <a:p>
            <a:pPr lvl="1"/>
            <a:endParaRPr lang="en-US" sz="20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90041" y="5381734"/>
            <a:ext cx="12982576" cy="477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975477"/>
              </p:ext>
            </p:extLst>
          </p:nvPr>
        </p:nvGraphicFramePr>
        <p:xfrm>
          <a:off x="3324771" y="4614815"/>
          <a:ext cx="5248165" cy="15338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5968"/>
                <a:gridCol w="1616780"/>
                <a:gridCol w="1775417"/>
              </a:tblGrid>
              <a:tr h="511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Singular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Plural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511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Masculine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El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Los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5112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Feminine 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La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Las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29489" y="4825398"/>
            <a:ext cx="157814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6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indefinite article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Indefinite articles refer to something unspecific. </a:t>
            </a:r>
          </a:p>
          <a:p>
            <a:r>
              <a:rPr lang="en-US" sz="2400" dirty="0" smtClean="0"/>
              <a:t>”A” or “An” are indefinite articles in English</a:t>
            </a:r>
          </a:p>
          <a:p>
            <a:pPr lvl="1"/>
            <a:r>
              <a:rPr lang="en-US" sz="2000" dirty="0"/>
              <a:t>Ex. </a:t>
            </a:r>
            <a:r>
              <a:rPr lang="en-US" sz="2000" dirty="0" smtClean="0"/>
              <a:t>Go to the store and get a bag of cereal</a:t>
            </a:r>
            <a:endParaRPr lang="en-US" sz="2000" dirty="0"/>
          </a:p>
          <a:p>
            <a:pPr lvl="1"/>
            <a:r>
              <a:rPr lang="en-US" sz="2000" dirty="0"/>
              <a:t>You are not asking for a specific </a:t>
            </a:r>
            <a:r>
              <a:rPr lang="en-US" sz="2000" dirty="0" smtClean="0"/>
              <a:t>bag. </a:t>
            </a:r>
            <a:r>
              <a:rPr lang="en-US" sz="2000" dirty="0"/>
              <a:t>Making it an indefinite article. </a:t>
            </a:r>
            <a:endParaRPr lang="en-US" sz="2000" dirty="0" smtClean="0"/>
          </a:p>
          <a:p>
            <a:r>
              <a:rPr lang="en-US" sz="2400" dirty="0" smtClean="0"/>
              <a:t>There are 4 types of indefinite articles in Spanish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974440"/>
              </p:ext>
            </p:extLst>
          </p:nvPr>
        </p:nvGraphicFramePr>
        <p:xfrm>
          <a:off x="3223173" y="5213804"/>
          <a:ext cx="5111532" cy="109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7649"/>
                <a:gridCol w="1574688"/>
                <a:gridCol w="1729195"/>
              </a:tblGrid>
              <a:tr h="198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Singular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Plural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051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Masculine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24840" algn="l"/>
                        </a:tabLst>
                      </a:pPr>
                      <a:r>
                        <a:rPr lang="en-US" sz="2400">
                          <a:effectLst/>
                        </a:rPr>
                        <a:t>Un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Unos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981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Feminine 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Una</a:t>
                      </a:r>
                      <a:endParaRPr lang="en-US" sz="12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Unas</a:t>
                      </a:r>
                      <a:endParaRPr lang="en-US" sz="12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23173" y="5214281"/>
            <a:ext cx="1537061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5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like with definite articles</a:t>
            </a:r>
            <a:r>
              <a:rPr lang="mr-IN" dirty="0" smtClean="0"/>
              <a:t>…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Similar to definite articles you must match the gender and number with indefinite articles too.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49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636374"/>
            <a:ext cx="10571998" cy="970450"/>
          </a:xfrm>
        </p:spPr>
        <p:txBody>
          <a:bodyPr/>
          <a:lstStyle/>
          <a:p>
            <a:r>
              <a:rPr lang="en-US" sz="2800" dirty="0" smtClean="0"/>
              <a:t>Let’s practice</a:t>
            </a:r>
            <a:r>
              <a:rPr lang="mr-IN" sz="2800" dirty="0" smtClean="0"/>
              <a:t>…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Change each definite article to the correct indefinite article. Then make them plural.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example:</a:t>
            </a:r>
          </a:p>
          <a:p>
            <a:pPr lvl="1"/>
            <a:r>
              <a:rPr lang="en-US" sz="3200" dirty="0" smtClean="0"/>
              <a:t>La </a:t>
            </a:r>
            <a:r>
              <a:rPr lang="en-US" sz="3200" dirty="0" err="1" smtClean="0"/>
              <a:t>cabeza</a:t>
            </a:r>
            <a:r>
              <a:rPr lang="en-US" sz="3200" dirty="0" smtClean="0"/>
              <a:t> becomes</a:t>
            </a:r>
            <a:r>
              <a:rPr lang="mr-IN" sz="3200" dirty="0" smtClean="0"/>
              <a:t>…</a:t>
            </a:r>
            <a:endParaRPr lang="en-US" sz="3200" dirty="0"/>
          </a:p>
          <a:p>
            <a:pPr lvl="2"/>
            <a:r>
              <a:rPr lang="en-US" sz="2800" dirty="0" smtClean="0"/>
              <a:t>Una </a:t>
            </a:r>
            <a:r>
              <a:rPr lang="en-US" sz="2800" dirty="0" err="1" smtClean="0"/>
              <a:t>cabeza</a:t>
            </a:r>
            <a:endParaRPr lang="en-US" sz="2800" dirty="0" smtClean="0"/>
          </a:p>
          <a:p>
            <a:pPr lvl="2"/>
            <a:r>
              <a:rPr lang="en-US" sz="2800" dirty="0" err="1" smtClean="0"/>
              <a:t>Unas</a:t>
            </a:r>
            <a:r>
              <a:rPr lang="en-US" sz="2800" dirty="0" smtClean="0"/>
              <a:t> </a:t>
            </a:r>
            <a:r>
              <a:rPr lang="en-US" sz="2800" dirty="0" err="1" smtClean="0"/>
              <a:t>cabezas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1258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El oso</a:t>
            </a:r>
          </a:p>
          <a:p>
            <a:r>
              <a:rPr lang="es-ES_tradnl" dirty="0"/>
              <a:t>El avión</a:t>
            </a:r>
          </a:p>
          <a:p>
            <a:r>
              <a:rPr lang="es-ES_tradnl" dirty="0"/>
              <a:t>El imán</a:t>
            </a:r>
          </a:p>
          <a:p>
            <a:r>
              <a:rPr lang="es-ES_tradnl" dirty="0"/>
              <a:t>La uva</a:t>
            </a:r>
          </a:p>
          <a:p>
            <a:r>
              <a:rPr lang="es-ES_tradnl" dirty="0"/>
              <a:t>La estrella</a:t>
            </a:r>
          </a:p>
          <a:p>
            <a:r>
              <a:rPr lang="es-ES_tradnl" dirty="0"/>
              <a:t>La mano</a:t>
            </a:r>
          </a:p>
          <a:p>
            <a:r>
              <a:rPr lang="es-ES_tradnl" dirty="0"/>
              <a:t>El pez</a:t>
            </a:r>
          </a:p>
          <a:p>
            <a:r>
              <a:rPr lang="es-ES_tradnl" dirty="0"/>
              <a:t>El sombrero </a:t>
            </a:r>
          </a:p>
        </p:txBody>
      </p:sp>
    </p:spTree>
    <p:extLst>
      <p:ext uri="{BB962C8B-B14F-4D97-AF65-F5344CB8AC3E}">
        <p14:creationId xmlns:p14="http://schemas.microsoft.com/office/powerpoint/2010/main" val="130452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929</TotalTime>
  <Words>192</Words>
  <Application>Microsoft Macintosh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Century Gothic</vt:lpstr>
      <vt:lpstr>Mangal</vt:lpstr>
      <vt:lpstr>Times New Roman</vt:lpstr>
      <vt:lpstr>Wingdings 2</vt:lpstr>
      <vt:lpstr>Quotable</vt:lpstr>
      <vt:lpstr>Indefinite articles</vt:lpstr>
      <vt:lpstr>We have already learned about definite articles</vt:lpstr>
      <vt:lpstr>The indefinite article </vt:lpstr>
      <vt:lpstr>Just like with definite articles… </vt:lpstr>
      <vt:lpstr>Let’s practice… Change each definite article to the correct indefinite article. Then make them plural.</vt:lpstr>
      <vt:lpstr>Practicing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Indefinite articles</dc:title>
  <dc:creator>Microsoft Office User</dc:creator>
  <cp:lastModifiedBy>Microsoft Office User</cp:lastModifiedBy>
  <cp:revision>8</cp:revision>
  <dcterms:created xsi:type="dcterms:W3CDTF">2017-09-11T14:48:17Z</dcterms:created>
  <dcterms:modified xsi:type="dcterms:W3CDTF">2017-09-12T16:16:46Z</dcterms:modified>
</cp:coreProperties>
</file>