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7" r:id="rId3"/>
    <p:sldId id="271" r:id="rId4"/>
    <p:sldId id="275" r:id="rId5"/>
    <p:sldId id="269" r:id="rId6"/>
    <p:sldId id="270" r:id="rId7"/>
    <p:sldId id="272" r:id="rId8"/>
    <p:sldId id="261" r:id="rId9"/>
    <p:sldId id="273" r:id="rId10"/>
    <p:sldId id="274" r:id="rId11"/>
    <p:sldId id="262" r:id="rId12"/>
    <p:sldId id="260" r:id="rId13"/>
    <p:sldId id="265" r:id="rId14"/>
    <p:sldId id="277" r:id="rId15"/>
    <p:sldId id="266" r:id="rId16"/>
    <p:sldId id="259" r:id="rId17"/>
    <p:sldId id="276" r:id="rId18"/>
    <p:sldId id="267" r:id="rId19"/>
    <p:sldId id="268"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35"/>
    <p:restoredTop sz="94772"/>
  </p:normalViewPr>
  <p:slideViewPr>
    <p:cSldViewPr snapToGrid="0" snapToObjects="1">
      <p:cViewPr varScale="1">
        <p:scale>
          <a:sx n="122" d="100"/>
          <a:sy n="122" d="100"/>
        </p:scale>
        <p:origin x="6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8/31/17</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8/31/17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8/31/17</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8/31/17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8/31/17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8/31/17</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8/31/17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8/31/17</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udio1.spanishdict.com/audio?lang=es&amp;text=la&amp;key=6b0c31c1c8e57e1c72a4e70c2cc8161e" TargetMode="External"/><Relationship Id="rId4" Type="http://schemas.openxmlformats.org/officeDocument/2006/relationships/hyperlink" Target="https://audio1.spanishdict.com/audio?lang=es&amp;text=las&amp;key=287659a64c2bf2ef0d0dd72ed00044c9" TargetMode="External"/><Relationship Id="rId5" Type="http://schemas.openxmlformats.org/officeDocument/2006/relationships/hyperlink" Target="https://audio1.spanishdict.com/audio?lang=es&amp;text=roja&amp;key=e92a53ef8801377f84a06eccb1a6eaca" TargetMode="External"/><Relationship Id="rId6" Type="http://schemas.openxmlformats.org/officeDocument/2006/relationships/hyperlink" Target="https://audio1.spanishdict.com/audio?lang=es&amp;text=pl%C3%A1tanos&amp;key=1609564d487cde175673de4ccbca4b2c" TargetMode="External"/><Relationship Id="rId1" Type="http://schemas.openxmlformats.org/officeDocument/2006/relationships/slideLayout" Target="../slideLayouts/slideLayout2.xml"/><Relationship Id="rId2" Type="http://schemas.openxmlformats.org/officeDocument/2006/relationships/hyperlink" Target="https://audio1.spanishdict.com/audio?lang=es&amp;text=manzanas&amp;key=6e570da72b10cb54af7e59322c5eb73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of nouns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861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words that only the article changes to indicate gender</a:t>
            </a:r>
            <a:endParaRPr lang="en-US" dirty="0"/>
          </a:p>
        </p:txBody>
      </p:sp>
      <p:sp>
        <p:nvSpPr>
          <p:cNvPr id="3" name="Content Placeholder 2"/>
          <p:cNvSpPr>
            <a:spLocks noGrp="1"/>
          </p:cNvSpPr>
          <p:nvPr>
            <p:ph idx="1"/>
          </p:nvPr>
        </p:nvSpPr>
        <p:spPr/>
        <p:txBody>
          <a:bodyPr>
            <a:normAutofit/>
          </a:bodyPr>
          <a:lstStyle/>
          <a:p>
            <a:r>
              <a:rPr lang="en-US" sz="2400" dirty="0" smtClean="0"/>
              <a:t>Examples:</a:t>
            </a:r>
          </a:p>
          <a:p>
            <a:pPr lvl="1"/>
            <a:endParaRPr lang="en-US" sz="2200" dirty="0" smtClean="0"/>
          </a:p>
          <a:p>
            <a:pPr lvl="1"/>
            <a:r>
              <a:rPr lang="en-US" sz="2200" dirty="0" smtClean="0"/>
              <a:t>el </a:t>
            </a:r>
            <a:r>
              <a:rPr lang="en-US" sz="2200" dirty="0" err="1"/>
              <a:t>estudiante</a:t>
            </a:r>
            <a:r>
              <a:rPr lang="en-US" sz="2200" dirty="0"/>
              <a:t/>
            </a:r>
            <a:br>
              <a:rPr lang="en-US" sz="2200" dirty="0"/>
            </a:br>
            <a:r>
              <a:rPr lang="en-US" sz="2200" dirty="0"/>
              <a:t>la </a:t>
            </a:r>
            <a:r>
              <a:rPr lang="en-US" sz="2200" dirty="0" err="1"/>
              <a:t>estudiante</a:t>
            </a:r>
            <a:endParaRPr lang="en-US" sz="2200" dirty="0"/>
          </a:p>
          <a:p>
            <a:pPr lvl="1"/>
            <a:endParaRPr lang="en-US" sz="2200" dirty="0"/>
          </a:p>
          <a:p>
            <a:pPr lvl="1"/>
            <a:r>
              <a:rPr lang="en-US" sz="2200" dirty="0" smtClean="0"/>
              <a:t>el </a:t>
            </a:r>
            <a:r>
              <a:rPr lang="en-US" sz="2200" dirty="0" err="1"/>
              <a:t>pianista</a:t>
            </a:r>
            <a:r>
              <a:rPr lang="en-US" sz="2200" dirty="0"/>
              <a:t/>
            </a:r>
            <a:br>
              <a:rPr lang="en-US" sz="2200" dirty="0"/>
            </a:br>
            <a:r>
              <a:rPr lang="en-US" sz="2200" dirty="0"/>
              <a:t>la </a:t>
            </a:r>
            <a:r>
              <a:rPr lang="en-US" sz="2200" dirty="0" err="1"/>
              <a:t>pianista</a:t>
            </a:r>
            <a:endParaRPr lang="en-US" sz="2200" dirty="0"/>
          </a:p>
          <a:p>
            <a:pPr lvl="1"/>
            <a:endParaRPr lang="en-US" sz="2200" dirty="0" smtClean="0"/>
          </a:p>
          <a:p>
            <a:pPr lvl="1"/>
            <a:r>
              <a:rPr lang="en-US" sz="2200" dirty="0" smtClean="0"/>
              <a:t>el </a:t>
            </a:r>
            <a:r>
              <a:rPr lang="en-US" sz="2200" dirty="0" err="1"/>
              <a:t>artista</a:t>
            </a:r>
            <a:r>
              <a:rPr lang="en-US" sz="2200" dirty="0"/>
              <a:t/>
            </a:r>
            <a:br>
              <a:rPr lang="en-US" sz="2200" dirty="0"/>
            </a:br>
            <a:r>
              <a:rPr lang="en-US" sz="2200" dirty="0"/>
              <a:t>la </a:t>
            </a:r>
            <a:r>
              <a:rPr lang="en-US" sz="2200" dirty="0" err="1"/>
              <a:t>artista</a:t>
            </a:r>
            <a:endParaRPr lang="en-US" sz="2200" dirty="0"/>
          </a:p>
          <a:p>
            <a:pPr lvl="1"/>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697784"/>
            <a:ext cx="4009259" cy="2009114"/>
          </a:xfrm>
          <a:prstGeom prst="rect">
            <a:avLst/>
          </a:prstGeom>
        </p:spPr>
      </p:pic>
      <p:sp>
        <p:nvSpPr>
          <p:cNvPr id="5" name="TextBox 4"/>
          <p:cNvSpPr txBox="1"/>
          <p:nvPr/>
        </p:nvSpPr>
        <p:spPr>
          <a:xfrm>
            <a:off x="5935717" y="5018537"/>
            <a:ext cx="2680138" cy="369332"/>
          </a:xfrm>
          <a:prstGeom prst="rect">
            <a:avLst/>
          </a:prstGeom>
          <a:noFill/>
        </p:spPr>
        <p:txBody>
          <a:bodyPr wrap="square" rtlCol="0">
            <a:spAutoFit/>
          </a:bodyPr>
          <a:lstStyle/>
          <a:p>
            <a:r>
              <a:rPr lang="en-US" dirty="0" smtClean="0"/>
              <a:t>La </a:t>
            </a:r>
            <a:r>
              <a:rPr lang="en-US" dirty="0" err="1" smtClean="0"/>
              <a:t>estudiante</a:t>
            </a:r>
            <a:r>
              <a:rPr lang="en-US" dirty="0" smtClean="0"/>
              <a:t> </a:t>
            </a:r>
            <a:endParaRPr lang="en-US" dirty="0"/>
          </a:p>
        </p:txBody>
      </p:sp>
      <p:sp>
        <p:nvSpPr>
          <p:cNvPr id="6" name="TextBox 5"/>
          <p:cNvSpPr txBox="1"/>
          <p:nvPr/>
        </p:nvSpPr>
        <p:spPr>
          <a:xfrm>
            <a:off x="8615855" y="5018537"/>
            <a:ext cx="1912883" cy="369332"/>
          </a:xfrm>
          <a:prstGeom prst="rect">
            <a:avLst/>
          </a:prstGeom>
          <a:noFill/>
        </p:spPr>
        <p:txBody>
          <a:bodyPr wrap="square" rtlCol="0">
            <a:spAutoFit/>
          </a:bodyPr>
          <a:lstStyle/>
          <a:p>
            <a:r>
              <a:rPr lang="en-US" dirty="0" smtClean="0"/>
              <a:t>El </a:t>
            </a:r>
            <a:r>
              <a:rPr lang="en-US" dirty="0" err="1" smtClean="0"/>
              <a:t>estudiante</a:t>
            </a:r>
            <a:endParaRPr lang="en-US" dirty="0"/>
          </a:p>
        </p:txBody>
      </p:sp>
    </p:spTree>
    <p:extLst>
      <p:ext uri="{BB962C8B-B14F-4D97-AF65-F5344CB8AC3E}">
        <p14:creationId xmlns:p14="http://schemas.microsoft.com/office/powerpoint/2010/main" val="530350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Not living things</a:t>
            </a:r>
            <a:endParaRPr lang="en-US" u="sng" dirty="0"/>
          </a:p>
        </p:txBody>
      </p:sp>
      <p:sp>
        <p:nvSpPr>
          <p:cNvPr id="3" name="Content Placeholder 2"/>
          <p:cNvSpPr>
            <a:spLocks noGrp="1"/>
          </p:cNvSpPr>
          <p:nvPr>
            <p:ph idx="1"/>
          </p:nvPr>
        </p:nvSpPr>
        <p:spPr/>
        <p:txBody>
          <a:bodyPr>
            <a:normAutofit/>
          </a:bodyPr>
          <a:lstStyle/>
          <a:p>
            <a:r>
              <a:rPr lang="en-US" sz="3200" dirty="0" smtClean="0"/>
              <a:t>You cannot guess if it is masculine or feminine. </a:t>
            </a:r>
            <a:r>
              <a:rPr lang="en-US" sz="3200" dirty="0" smtClean="0"/>
              <a:t>Sometimes there are rules and sometimes there aren’t. Which is why:</a:t>
            </a:r>
          </a:p>
          <a:p>
            <a:pPr lvl="1"/>
            <a:r>
              <a:rPr lang="en-US" sz="3000" b="1" i="1" u="sng" dirty="0" smtClean="0"/>
              <a:t>When </a:t>
            </a:r>
            <a:r>
              <a:rPr lang="en-US" sz="3000" b="1" i="1" u="sng" dirty="0"/>
              <a:t>you learn a new word that is a noun</a:t>
            </a:r>
            <a:r>
              <a:rPr lang="en-US" sz="3000" b="1" i="1" u="sng" dirty="0" smtClean="0"/>
              <a:t>, you must </a:t>
            </a:r>
            <a:r>
              <a:rPr lang="en-US" sz="3000" b="1" i="1" u="sng" dirty="0"/>
              <a:t>memorize its </a:t>
            </a:r>
            <a:r>
              <a:rPr lang="en-US" sz="3000" b="1" i="1" u="sng" dirty="0" smtClean="0"/>
              <a:t>article</a:t>
            </a:r>
            <a:endParaRPr lang="en-US" sz="2800" dirty="0" smtClean="0"/>
          </a:p>
          <a:p>
            <a:r>
              <a:rPr lang="en-US" sz="3200" dirty="0" smtClean="0"/>
              <a:t>The word for dress is “</a:t>
            </a:r>
            <a:r>
              <a:rPr lang="en-US" sz="3200" dirty="0" err="1" smtClean="0"/>
              <a:t>vestido</a:t>
            </a:r>
            <a:r>
              <a:rPr lang="en-US" sz="3200" dirty="0" smtClean="0"/>
              <a:t>”. Even though it is a thing women </a:t>
            </a:r>
            <a:r>
              <a:rPr lang="en-US" sz="3200" dirty="0" smtClean="0"/>
              <a:t>often wear, </a:t>
            </a:r>
            <a:r>
              <a:rPr lang="en-US" sz="3200" dirty="0" smtClean="0"/>
              <a:t>the word in masculine.  </a:t>
            </a:r>
            <a:endParaRPr lang="en-US" sz="3200" dirty="0"/>
          </a:p>
        </p:txBody>
      </p:sp>
    </p:spTree>
    <p:extLst>
      <p:ext uri="{BB962C8B-B14F-4D97-AF65-F5344CB8AC3E}">
        <p14:creationId xmlns:p14="http://schemas.microsoft.com/office/powerpoint/2010/main" val="841342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Sometimes </a:t>
            </a:r>
            <a:r>
              <a:rPr lang="en-US" dirty="0" smtClean="0"/>
              <a:t>Rules</a:t>
            </a:r>
            <a:endParaRPr lang="en-US" sz="3600" dirty="0"/>
          </a:p>
        </p:txBody>
      </p:sp>
      <p:sp>
        <p:nvSpPr>
          <p:cNvPr id="3" name="Content Placeholder 2"/>
          <p:cNvSpPr>
            <a:spLocks noGrp="1"/>
          </p:cNvSpPr>
          <p:nvPr>
            <p:ph idx="1"/>
          </p:nvPr>
        </p:nvSpPr>
        <p:spPr/>
        <p:txBody>
          <a:bodyPr>
            <a:normAutofit fontScale="92500" lnSpcReduction="10000"/>
          </a:bodyPr>
          <a:lstStyle/>
          <a:p>
            <a:r>
              <a:rPr lang="en-US" sz="3200" dirty="0" smtClean="0"/>
              <a:t>Words that end in </a:t>
            </a:r>
            <a:r>
              <a:rPr lang="mr-IN" sz="3200" dirty="0" smtClean="0"/>
              <a:t>–</a:t>
            </a:r>
            <a:r>
              <a:rPr lang="en-US" sz="3200" dirty="0" smtClean="0"/>
              <a:t>ma are sometimes MASCULINE</a:t>
            </a:r>
          </a:p>
          <a:p>
            <a:pPr lvl="1"/>
            <a:r>
              <a:rPr lang="es-ES_tradnl" sz="2400" dirty="0" smtClean="0"/>
              <a:t>el telegrama</a:t>
            </a:r>
          </a:p>
          <a:p>
            <a:pPr lvl="1"/>
            <a:r>
              <a:rPr lang="es-ES_tradnl" sz="2400" dirty="0" smtClean="0"/>
              <a:t>el programa</a:t>
            </a:r>
          </a:p>
          <a:p>
            <a:pPr lvl="1"/>
            <a:r>
              <a:rPr lang="es-ES_tradnl" sz="2400" dirty="0" smtClean="0"/>
              <a:t>el problema</a:t>
            </a:r>
          </a:p>
          <a:p>
            <a:pPr lvl="1"/>
            <a:r>
              <a:rPr lang="es-ES_tradnl" sz="2400" dirty="0" smtClean="0"/>
              <a:t>el sistema</a:t>
            </a:r>
          </a:p>
          <a:p>
            <a:pPr lvl="1"/>
            <a:r>
              <a:rPr lang="es-ES_tradnl" sz="2400" dirty="0" smtClean="0"/>
              <a:t>el poema</a:t>
            </a:r>
            <a:endParaRPr lang="es-ES_tradnl" sz="2400" dirty="0"/>
          </a:p>
          <a:p>
            <a:pPr lvl="1"/>
            <a:r>
              <a:rPr lang="es-ES_tradnl" sz="2400" dirty="0" smtClean="0"/>
              <a:t>el idioma</a:t>
            </a:r>
            <a:endParaRPr lang="es-ES_tradnl" sz="2400" dirty="0"/>
          </a:p>
          <a:p>
            <a:pPr lvl="1"/>
            <a:r>
              <a:rPr lang="es-ES_tradnl" sz="2400" dirty="0" smtClean="0"/>
              <a:t>el clima</a:t>
            </a:r>
            <a:endParaRPr lang="es-ES_tradnl" sz="2400" dirty="0"/>
          </a:p>
          <a:p>
            <a:pPr lvl="1"/>
            <a:r>
              <a:rPr lang="es-ES_tradnl" sz="2400" dirty="0" smtClean="0"/>
              <a:t>el </a:t>
            </a:r>
            <a:r>
              <a:rPr lang="es-ES_tradnl" sz="2400" dirty="0" smtClean="0"/>
              <a:t>tema</a:t>
            </a:r>
            <a:endParaRPr lang="es-ES_tradnl" sz="2400" dirty="0"/>
          </a:p>
          <a:p>
            <a:pPr lvl="1"/>
            <a:r>
              <a:rPr lang="es-ES_tradnl" sz="2400" dirty="0" err="1" smtClean="0"/>
              <a:t>This</a:t>
            </a:r>
            <a:r>
              <a:rPr lang="es-ES_tradnl" sz="2400" dirty="0" smtClean="0"/>
              <a:t> </a:t>
            </a:r>
            <a:r>
              <a:rPr lang="es-ES_tradnl" sz="2400" dirty="0" err="1" smtClean="0"/>
              <a:t>is</a:t>
            </a:r>
            <a:r>
              <a:rPr lang="es-ES_tradnl" sz="2400" dirty="0" smtClean="0"/>
              <a:t> </a:t>
            </a:r>
            <a:r>
              <a:rPr lang="es-ES_tradnl" sz="2400" dirty="0" err="1" smtClean="0"/>
              <a:t>because</a:t>
            </a:r>
            <a:r>
              <a:rPr lang="es-ES_tradnl" sz="2400" dirty="0" smtClean="0"/>
              <a:t> </a:t>
            </a:r>
            <a:r>
              <a:rPr lang="es-ES_tradnl" sz="2400" dirty="0" err="1" smtClean="0"/>
              <a:t>the</a:t>
            </a:r>
            <a:r>
              <a:rPr lang="es-ES_tradnl" sz="2400" dirty="0" smtClean="0"/>
              <a:t> </a:t>
            </a:r>
            <a:r>
              <a:rPr lang="es-ES_tradnl" sz="2400" dirty="0" err="1" smtClean="0"/>
              <a:t>words</a:t>
            </a:r>
            <a:r>
              <a:rPr lang="es-ES_tradnl" sz="2400" dirty="0" smtClean="0"/>
              <a:t> are of </a:t>
            </a:r>
            <a:r>
              <a:rPr lang="es-ES_tradnl" sz="2400" dirty="0" err="1" smtClean="0"/>
              <a:t>Greek</a:t>
            </a:r>
            <a:r>
              <a:rPr lang="es-ES_tradnl" sz="2400" dirty="0" smtClean="0"/>
              <a:t> </a:t>
            </a:r>
            <a:r>
              <a:rPr lang="es-ES_tradnl" sz="2400" dirty="0" err="1" smtClean="0"/>
              <a:t>origin</a:t>
            </a:r>
            <a:r>
              <a:rPr lang="es-ES_tradnl" sz="2400" dirty="0" smtClean="0"/>
              <a:t>. </a:t>
            </a:r>
            <a:endParaRPr lang="es-ES_tradnl" sz="2400" dirty="0"/>
          </a:p>
        </p:txBody>
      </p:sp>
    </p:spTree>
    <p:extLst>
      <p:ext uri="{BB962C8B-B14F-4D97-AF65-F5344CB8AC3E}">
        <p14:creationId xmlns:p14="http://schemas.microsoft.com/office/powerpoint/2010/main" val="1999698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not always</a:t>
            </a:r>
            <a:r>
              <a:rPr lang="mr-IN" dirty="0" smtClean="0"/>
              <a:t>…</a:t>
            </a:r>
            <a:endParaRPr lang="en-US" dirty="0"/>
          </a:p>
        </p:txBody>
      </p:sp>
      <p:sp>
        <p:nvSpPr>
          <p:cNvPr id="3" name="Content Placeholder 2"/>
          <p:cNvSpPr>
            <a:spLocks noGrp="1"/>
          </p:cNvSpPr>
          <p:nvPr>
            <p:ph idx="1"/>
          </p:nvPr>
        </p:nvSpPr>
        <p:spPr/>
        <p:txBody>
          <a:bodyPr/>
          <a:lstStyle/>
          <a:p>
            <a:r>
              <a:rPr lang="en-US" sz="2800" dirty="0"/>
              <a:t>A few nouns that end in -ma are feminine, such </a:t>
            </a:r>
            <a:r>
              <a:rPr lang="en-US" sz="2800" dirty="0" smtClean="0"/>
              <a:t>as:</a:t>
            </a:r>
          </a:p>
          <a:p>
            <a:pPr lvl="1"/>
            <a:r>
              <a:rPr lang="en-US" sz="2400" dirty="0" smtClean="0"/>
              <a:t>la </a:t>
            </a:r>
            <a:r>
              <a:rPr lang="en-US" sz="2400" dirty="0" err="1"/>
              <a:t>cama</a:t>
            </a:r>
            <a:r>
              <a:rPr lang="en-US" sz="2400" dirty="0"/>
              <a:t> </a:t>
            </a:r>
            <a:endParaRPr lang="en-US" sz="2400" dirty="0" smtClean="0"/>
          </a:p>
          <a:p>
            <a:pPr lvl="1"/>
            <a:r>
              <a:rPr lang="en-US" sz="2400" dirty="0" smtClean="0"/>
              <a:t>la </a:t>
            </a:r>
            <a:r>
              <a:rPr lang="en-US" sz="2400" dirty="0" err="1"/>
              <a:t>pluma</a:t>
            </a:r>
            <a:r>
              <a:rPr lang="en-US" dirty="0"/>
              <a:t>.</a:t>
            </a:r>
          </a:p>
        </p:txBody>
      </p:sp>
    </p:spTree>
    <p:extLst>
      <p:ext uri="{BB962C8B-B14F-4D97-AF65-F5344CB8AC3E}">
        <p14:creationId xmlns:p14="http://schemas.microsoft.com/office/powerpoint/2010/main" val="1719073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Sometimes</a:t>
            </a:r>
            <a:r>
              <a:rPr lang="en-US" dirty="0" smtClean="0"/>
              <a:t> Rule</a:t>
            </a:r>
            <a:endParaRPr lang="en-US" dirty="0"/>
          </a:p>
        </p:txBody>
      </p:sp>
      <p:sp>
        <p:nvSpPr>
          <p:cNvPr id="3" name="Content Placeholder 2"/>
          <p:cNvSpPr>
            <a:spLocks noGrp="1"/>
          </p:cNvSpPr>
          <p:nvPr>
            <p:ph idx="1"/>
          </p:nvPr>
        </p:nvSpPr>
        <p:spPr/>
        <p:txBody>
          <a:bodyPr>
            <a:normAutofit/>
          </a:bodyPr>
          <a:lstStyle/>
          <a:p>
            <a:r>
              <a:rPr lang="en-US" sz="3200" dirty="0" smtClean="0"/>
              <a:t>It is mostly masculine if</a:t>
            </a:r>
            <a:r>
              <a:rPr lang="mr-IN" sz="3200" dirty="0" smtClean="0"/>
              <a:t>…</a:t>
            </a:r>
            <a:endParaRPr lang="en-US" sz="3200" dirty="0" smtClean="0"/>
          </a:p>
          <a:p>
            <a:pPr lvl="1"/>
            <a:r>
              <a:rPr lang="en-US" sz="2800" dirty="0" smtClean="0"/>
              <a:t>it ends in an -e</a:t>
            </a:r>
          </a:p>
          <a:p>
            <a:pPr lvl="1"/>
            <a:r>
              <a:rPr lang="en-US" sz="2800" dirty="0" smtClean="0"/>
              <a:t>it ends in a consonant other than </a:t>
            </a:r>
            <a:r>
              <a:rPr lang="mr-IN" sz="2800" dirty="0" smtClean="0"/>
              <a:t>–</a:t>
            </a:r>
            <a:r>
              <a:rPr lang="en-US" sz="2800" dirty="0" smtClean="0"/>
              <a:t>z or </a:t>
            </a:r>
            <a:r>
              <a:rPr lang="mr-IN" sz="2800" dirty="0" smtClean="0"/>
              <a:t>–</a:t>
            </a:r>
            <a:r>
              <a:rPr lang="en-US" sz="2800" dirty="0" smtClean="0"/>
              <a:t>d </a:t>
            </a:r>
            <a:endParaRPr lang="en-US" sz="2800" dirty="0"/>
          </a:p>
          <a:p>
            <a:pPr lvl="1"/>
            <a:r>
              <a:rPr lang="en-US" sz="2800" dirty="0" smtClean="0"/>
              <a:t>it ends in an accented vowel</a:t>
            </a:r>
            <a:endParaRPr lang="en-US" sz="2800" dirty="0"/>
          </a:p>
        </p:txBody>
      </p:sp>
    </p:spTree>
    <p:extLst>
      <p:ext uri="{BB962C8B-B14F-4D97-AF65-F5344CB8AC3E}">
        <p14:creationId xmlns:p14="http://schemas.microsoft.com/office/powerpoint/2010/main" val="18458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4 words that end in </a:t>
            </a:r>
            <a:r>
              <a:rPr lang="mr-IN" dirty="0" smtClean="0"/>
              <a:t>–</a:t>
            </a:r>
            <a:r>
              <a:rPr lang="en-US" dirty="0" smtClean="0"/>
              <a:t>a that are </a:t>
            </a:r>
            <a:r>
              <a:rPr lang="en-US" dirty="0" smtClean="0"/>
              <a:t>masculine</a:t>
            </a:r>
            <a:endParaRPr lang="en-US" dirty="0"/>
          </a:p>
        </p:txBody>
      </p:sp>
      <p:sp>
        <p:nvSpPr>
          <p:cNvPr id="3" name="Content Placeholder 2"/>
          <p:cNvSpPr>
            <a:spLocks noGrp="1"/>
          </p:cNvSpPr>
          <p:nvPr>
            <p:ph idx="1"/>
          </p:nvPr>
        </p:nvSpPr>
        <p:spPr>
          <a:xfrm>
            <a:off x="1066800" y="2873828"/>
            <a:ext cx="10058400" cy="3161211"/>
          </a:xfrm>
        </p:spPr>
        <p:txBody>
          <a:bodyPr>
            <a:normAutofit/>
          </a:bodyPr>
          <a:lstStyle/>
          <a:p>
            <a:r>
              <a:rPr lang="en-US" sz="3600" dirty="0"/>
              <a:t>el </a:t>
            </a:r>
            <a:r>
              <a:rPr lang="en-US" sz="3600" dirty="0" err="1" smtClean="0"/>
              <a:t>día</a:t>
            </a:r>
            <a:endParaRPr lang="en-US" sz="3600" dirty="0" smtClean="0"/>
          </a:p>
          <a:p>
            <a:r>
              <a:rPr lang="en-US" sz="3600" dirty="0" smtClean="0"/>
              <a:t>el </a:t>
            </a:r>
            <a:r>
              <a:rPr lang="en-US" sz="3600" dirty="0" err="1" smtClean="0"/>
              <a:t>mapa</a:t>
            </a:r>
            <a:endParaRPr lang="en-US" sz="3600" dirty="0" smtClean="0"/>
          </a:p>
          <a:p>
            <a:r>
              <a:rPr lang="en-US" sz="3600" dirty="0" smtClean="0"/>
              <a:t>el </a:t>
            </a:r>
            <a:r>
              <a:rPr lang="en-US" sz="3600" dirty="0" err="1" smtClean="0"/>
              <a:t>planeta</a:t>
            </a:r>
            <a:endParaRPr lang="en-US" sz="3600" dirty="0" smtClean="0"/>
          </a:p>
          <a:p>
            <a:r>
              <a:rPr lang="en-US" sz="3600" dirty="0" smtClean="0"/>
              <a:t>el </a:t>
            </a:r>
            <a:r>
              <a:rPr lang="en-US" sz="3600" dirty="0" err="1"/>
              <a:t>sofá</a:t>
            </a:r>
            <a:endParaRPr lang="en-US" sz="3600" dirty="0"/>
          </a:p>
        </p:txBody>
      </p:sp>
    </p:spTree>
    <p:extLst>
      <p:ext uri="{BB962C8B-B14F-4D97-AF65-F5344CB8AC3E}">
        <p14:creationId xmlns:p14="http://schemas.microsoft.com/office/powerpoint/2010/main" val="935386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ALWAYS</a:t>
            </a:r>
            <a:r>
              <a:rPr lang="en-US" dirty="0" smtClean="0"/>
              <a:t> Rule</a:t>
            </a:r>
            <a:br>
              <a:rPr lang="en-US" dirty="0" smtClean="0"/>
            </a:br>
            <a:r>
              <a:rPr lang="en-US" sz="3600" dirty="0"/>
              <a:t>u</a:t>
            </a:r>
            <a:r>
              <a:rPr lang="en-US" sz="3600" dirty="0" smtClean="0"/>
              <a:t>nderlined, starred, circled, and written 17 times. </a:t>
            </a:r>
            <a:endParaRPr lang="en-US" sz="3600" dirty="0"/>
          </a:p>
        </p:txBody>
      </p:sp>
      <p:sp>
        <p:nvSpPr>
          <p:cNvPr id="3" name="Content Placeholder 2"/>
          <p:cNvSpPr>
            <a:spLocks noGrp="1"/>
          </p:cNvSpPr>
          <p:nvPr>
            <p:ph idx="1"/>
          </p:nvPr>
        </p:nvSpPr>
        <p:spPr>
          <a:xfrm>
            <a:off x="1942011" y="2353225"/>
            <a:ext cx="3105807" cy="3931920"/>
          </a:xfrm>
        </p:spPr>
        <p:txBody>
          <a:bodyPr>
            <a:normAutofit fontScale="70000" lnSpcReduction="20000"/>
          </a:bodyPr>
          <a:lstStyle/>
          <a:p>
            <a:pPr marL="0" indent="0">
              <a:buNone/>
            </a:pPr>
            <a:r>
              <a:rPr lang="en-US" sz="4500" dirty="0" smtClean="0"/>
              <a:t>If the word ends in:</a:t>
            </a:r>
          </a:p>
          <a:p>
            <a:pPr lvl="1"/>
            <a:r>
              <a:rPr lang="en-US" sz="4400" dirty="0"/>
              <a:t>-dad</a:t>
            </a:r>
          </a:p>
          <a:p>
            <a:pPr lvl="1"/>
            <a:r>
              <a:rPr lang="en-US" sz="4400" dirty="0"/>
              <a:t>-</a:t>
            </a:r>
            <a:r>
              <a:rPr lang="en-US" sz="4400" dirty="0" err="1"/>
              <a:t>tud</a:t>
            </a:r>
            <a:endParaRPr lang="en-US" sz="4400" dirty="0"/>
          </a:p>
          <a:p>
            <a:pPr lvl="1"/>
            <a:r>
              <a:rPr lang="en-US" sz="4400" dirty="0"/>
              <a:t>-tad</a:t>
            </a:r>
          </a:p>
          <a:p>
            <a:pPr lvl="1"/>
            <a:r>
              <a:rPr lang="en-US" sz="4400" dirty="0"/>
              <a:t>-</a:t>
            </a:r>
            <a:r>
              <a:rPr lang="en-US" sz="4400" dirty="0" err="1"/>
              <a:t>sión</a:t>
            </a:r>
            <a:endParaRPr lang="en-US" sz="4400" dirty="0"/>
          </a:p>
          <a:p>
            <a:pPr lvl="1"/>
            <a:r>
              <a:rPr lang="en-US" sz="4400" dirty="0"/>
              <a:t>-</a:t>
            </a:r>
            <a:r>
              <a:rPr lang="en-US" sz="4400" dirty="0" err="1"/>
              <a:t>ción</a:t>
            </a:r>
            <a:r>
              <a:rPr lang="en-US" sz="4400" dirty="0"/>
              <a:t> </a:t>
            </a:r>
          </a:p>
          <a:p>
            <a:pPr lvl="1"/>
            <a:r>
              <a:rPr lang="en-US" sz="4400" dirty="0"/>
              <a:t>-</a:t>
            </a:r>
            <a:r>
              <a:rPr lang="en-US" sz="4400" dirty="0" err="1" smtClean="0"/>
              <a:t>umbre</a:t>
            </a:r>
            <a:endParaRPr lang="en-US" sz="4400" dirty="0" smtClean="0"/>
          </a:p>
          <a:p>
            <a:r>
              <a:rPr lang="en-US" dirty="0" smtClean="0"/>
              <a:t/>
            </a:r>
            <a:br>
              <a:rPr lang="en-US" dirty="0" smtClean="0"/>
            </a:br>
            <a:endParaRPr lang="en-US" dirty="0" smtClean="0"/>
          </a:p>
        </p:txBody>
      </p:sp>
      <p:sp>
        <p:nvSpPr>
          <p:cNvPr id="4" name="TextBox 3"/>
          <p:cNvSpPr txBox="1"/>
          <p:nvPr/>
        </p:nvSpPr>
        <p:spPr>
          <a:xfrm>
            <a:off x="5551714" y="2353225"/>
            <a:ext cx="5826035" cy="3524042"/>
          </a:xfrm>
          <a:prstGeom prst="rect">
            <a:avLst/>
          </a:prstGeom>
          <a:noFill/>
        </p:spPr>
        <p:txBody>
          <a:bodyPr wrap="square" rtlCol="0">
            <a:spAutoFit/>
          </a:bodyPr>
          <a:lstStyle/>
          <a:p>
            <a:r>
              <a:rPr lang="en-US" sz="3100" dirty="0"/>
              <a:t>It is </a:t>
            </a:r>
            <a:r>
              <a:rPr lang="en-US" sz="3100" b="1" u="sng" dirty="0"/>
              <a:t>ALWAYS</a:t>
            </a:r>
            <a:r>
              <a:rPr lang="en-US" sz="3100" dirty="0"/>
              <a:t> feminine</a:t>
            </a:r>
          </a:p>
          <a:p>
            <a:pPr marL="800100" lvl="1" indent="-342900">
              <a:buFont typeface="Courier New" charset="0"/>
              <a:buChar char="o"/>
            </a:pPr>
            <a:r>
              <a:rPr lang="en-US" sz="3200" i="1" dirty="0"/>
              <a:t>la </a:t>
            </a:r>
            <a:r>
              <a:rPr lang="en-US" sz="3200" i="1" dirty="0" err="1"/>
              <a:t>televisión</a:t>
            </a:r>
            <a:endParaRPr lang="en-US" sz="3200" i="1" dirty="0"/>
          </a:p>
          <a:p>
            <a:pPr marL="800100" lvl="1" indent="-342900">
              <a:buFont typeface="Courier New" charset="0"/>
              <a:buChar char="o"/>
            </a:pPr>
            <a:r>
              <a:rPr lang="en-US" sz="3200" i="1" dirty="0" smtClean="0"/>
              <a:t>La </a:t>
            </a:r>
            <a:r>
              <a:rPr lang="en-US" sz="3200" i="1" dirty="0" err="1" smtClean="0"/>
              <a:t>conversación</a:t>
            </a:r>
            <a:endParaRPr lang="en-US" sz="3200" dirty="0"/>
          </a:p>
          <a:p>
            <a:pPr marL="800100" lvl="1" indent="-342900">
              <a:buFont typeface="Courier New" charset="0"/>
              <a:buChar char="o"/>
            </a:pPr>
            <a:r>
              <a:rPr lang="en-US" sz="3200" i="1" dirty="0"/>
              <a:t>la ciudad</a:t>
            </a:r>
            <a:endParaRPr lang="en-US" sz="3200" dirty="0"/>
          </a:p>
          <a:p>
            <a:pPr marL="800100" lvl="1" indent="-342900">
              <a:buFont typeface="Courier New" charset="0"/>
              <a:buChar char="o"/>
            </a:pPr>
            <a:r>
              <a:rPr lang="en-US" sz="3200" i="1" dirty="0"/>
              <a:t>la </a:t>
            </a:r>
            <a:r>
              <a:rPr lang="en-US" sz="3200" i="1" dirty="0" err="1"/>
              <a:t>dificultad</a:t>
            </a:r>
            <a:endParaRPr lang="en-US" sz="3200" dirty="0"/>
          </a:p>
          <a:p>
            <a:pPr marL="800100" lvl="1" indent="-342900">
              <a:buFont typeface="Courier New" charset="0"/>
              <a:buChar char="o"/>
            </a:pPr>
            <a:r>
              <a:rPr lang="en-US" sz="3200" i="1" dirty="0"/>
              <a:t>la </a:t>
            </a:r>
            <a:r>
              <a:rPr lang="en-US" sz="3200" i="1" dirty="0" err="1"/>
              <a:t>gratitud</a:t>
            </a:r>
            <a:endParaRPr lang="en-US" sz="3200" dirty="0"/>
          </a:p>
          <a:p>
            <a:pPr marL="800100" lvl="1" indent="-342900">
              <a:buFont typeface="Courier New" charset="0"/>
              <a:buChar char="o"/>
            </a:pPr>
            <a:r>
              <a:rPr lang="en-US" sz="3200" i="1" dirty="0"/>
              <a:t>la </a:t>
            </a:r>
            <a:r>
              <a:rPr lang="en-US" sz="3200" i="1" dirty="0" err="1"/>
              <a:t>certidumbre</a:t>
            </a:r>
            <a:endParaRPr lang="en-US" sz="3200" dirty="0"/>
          </a:p>
        </p:txBody>
      </p:sp>
    </p:spTree>
    <p:extLst>
      <p:ext uri="{BB962C8B-B14F-4D97-AF65-F5344CB8AC3E}">
        <p14:creationId xmlns:p14="http://schemas.microsoft.com/office/powerpoint/2010/main" val="2066568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Another feminine sometimes rule</a:t>
            </a:r>
            <a:endParaRPr lang="en-US" dirty="0"/>
          </a:p>
        </p:txBody>
      </p:sp>
      <p:sp>
        <p:nvSpPr>
          <p:cNvPr id="3" name="Content Placeholder 2"/>
          <p:cNvSpPr>
            <a:spLocks noGrp="1"/>
          </p:cNvSpPr>
          <p:nvPr>
            <p:ph idx="1"/>
          </p:nvPr>
        </p:nvSpPr>
        <p:spPr/>
        <p:txBody>
          <a:bodyPr>
            <a:normAutofit/>
          </a:bodyPr>
          <a:lstStyle/>
          <a:p>
            <a:r>
              <a:rPr lang="en-US" sz="3200" dirty="0" smtClean="0"/>
              <a:t>If it ends in z or d it is often, but not always, feminine. </a:t>
            </a:r>
          </a:p>
          <a:p>
            <a:pPr lvl="1"/>
            <a:r>
              <a:rPr lang="en-US" sz="2800" dirty="0" smtClean="0"/>
              <a:t>La </a:t>
            </a:r>
            <a:r>
              <a:rPr lang="en-US" sz="2800" dirty="0" err="1" smtClean="0"/>
              <a:t>paz</a:t>
            </a:r>
            <a:r>
              <a:rPr lang="en-US" sz="2800" dirty="0" smtClean="0"/>
              <a:t> </a:t>
            </a:r>
          </a:p>
          <a:p>
            <a:pPr lvl="1"/>
            <a:r>
              <a:rPr lang="en-US" sz="2800" dirty="0" smtClean="0"/>
              <a:t>La </a:t>
            </a:r>
            <a:r>
              <a:rPr lang="en-US" sz="2800" dirty="0" err="1" smtClean="0"/>
              <a:t>felicidad</a:t>
            </a:r>
            <a:endParaRPr lang="en-US" sz="2800" dirty="0"/>
          </a:p>
        </p:txBody>
      </p:sp>
    </p:spTree>
    <p:extLst>
      <p:ext uri="{BB962C8B-B14F-4D97-AF65-F5344CB8AC3E}">
        <p14:creationId xmlns:p14="http://schemas.microsoft.com/office/powerpoint/2010/main" val="312072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2 </a:t>
            </a:r>
            <a:r>
              <a:rPr lang="en-US" dirty="0"/>
              <a:t>words that end in </a:t>
            </a:r>
            <a:r>
              <a:rPr lang="mr-IN" dirty="0" smtClean="0"/>
              <a:t>–</a:t>
            </a:r>
            <a:r>
              <a:rPr lang="en-US" dirty="0" smtClean="0"/>
              <a:t>o </a:t>
            </a:r>
            <a:r>
              <a:rPr lang="en-US" dirty="0"/>
              <a:t>that are </a:t>
            </a:r>
            <a:r>
              <a:rPr lang="en-US" dirty="0" smtClean="0"/>
              <a:t>feminine and </a:t>
            </a:r>
            <a:r>
              <a:rPr lang="en-US" dirty="0"/>
              <a:t>must be memorized</a:t>
            </a:r>
          </a:p>
        </p:txBody>
      </p:sp>
      <p:sp>
        <p:nvSpPr>
          <p:cNvPr id="3" name="Content Placeholder 2"/>
          <p:cNvSpPr>
            <a:spLocks noGrp="1"/>
          </p:cNvSpPr>
          <p:nvPr>
            <p:ph idx="1"/>
          </p:nvPr>
        </p:nvSpPr>
        <p:spPr>
          <a:xfrm>
            <a:off x="1066800" y="2860766"/>
            <a:ext cx="10058400" cy="3174274"/>
          </a:xfrm>
        </p:spPr>
        <p:txBody>
          <a:bodyPr>
            <a:normAutofit/>
          </a:bodyPr>
          <a:lstStyle/>
          <a:p>
            <a:r>
              <a:rPr lang="en-US" sz="3600" dirty="0"/>
              <a:t>la </a:t>
            </a:r>
            <a:r>
              <a:rPr lang="en-US" sz="3600" dirty="0" err="1" smtClean="0"/>
              <a:t>mano</a:t>
            </a:r>
            <a:endParaRPr lang="en-US" sz="3600" dirty="0" smtClean="0"/>
          </a:p>
          <a:p>
            <a:r>
              <a:rPr lang="en-US" sz="3600" dirty="0" smtClean="0"/>
              <a:t>la </a:t>
            </a:r>
            <a:r>
              <a:rPr lang="en-US" sz="3600" dirty="0"/>
              <a:t>radio</a:t>
            </a:r>
          </a:p>
        </p:txBody>
      </p:sp>
    </p:spTree>
    <p:extLst>
      <p:ext uri="{BB962C8B-B14F-4D97-AF65-F5344CB8AC3E}">
        <p14:creationId xmlns:p14="http://schemas.microsoft.com/office/powerpoint/2010/main" val="1387574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a:t>Many nouns that denote living things have both a masculine and a feminine form.</a:t>
            </a:r>
          </a:p>
          <a:p>
            <a:r>
              <a:rPr lang="en-US" dirty="0"/>
              <a:t>Most nouns that end in -o are masculine.</a:t>
            </a:r>
          </a:p>
          <a:p>
            <a:r>
              <a:rPr lang="en-US" dirty="0"/>
              <a:t>Most nouns that end in -a are feminine.</a:t>
            </a:r>
          </a:p>
          <a:p>
            <a:r>
              <a:rPr lang="en-US" dirty="0"/>
              <a:t>Masculine nouns that end in a consonant often have a corresponding feminine form that ends in -a.</a:t>
            </a:r>
          </a:p>
          <a:p>
            <a:r>
              <a:rPr lang="en-US" dirty="0"/>
              <a:t>Some nouns that refer to people use the same form for both masculine and feminine. These nouns indicate gender by the article (el or la).</a:t>
            </a:r>
          </a:p>
          <a:p>
            <a:r>
              <a:rPr lang="en-US" dirty="0"/>
              <a:t>Nouns that end in -</a:t>
            </a:r>
            <a:r>
              <a:rPr lang="en-US" dirty="0" err="1"/>
              <a:t>sión</a:t>
            </a:r>
            <a:r>
              <a:rPr lang="en-US" dirty="0"/>
              <a:t>, -</a:t>
            </a:r>
            <a:r>
              <a:rPr lang="en-US" dirty="0" err="1"/>
              <a:t>ción</a:t>
            </a:r>
            <a:r>
              <a:rPr lang="en-US" dirty="0"/>
              <a:t>, -dad, -tad, -</a:t>
            </a:r>
            <a:r>
              <a:rPr lang="en-US" dirty="0" err="1"/>
              <a:t>tud</a:t>
            </a:r>
            <a:r>
              <a:rPr lang="en-US" dirty="0"/>
              <a:t>, -</a:t>
            </a:r>
            <a:r>
              <a:rPr lang="en-US" dirty="0" err="1"/>
              <a:t>umbre</a:t>
            </a:r>
            <a:r>
              <a:rPr lang="en-US" dirty="0"/>
              <a:t> are feminine.</a:t>
            </a:r>
          </a:p>
          <a:p>
            <a:r>
              <a:rPr lang="en-US" dirty="0"/>
              <a:t>Many nouns that end in -ma are masculine.</a:t>
            </a:r>
          </a:p>
          <a:p>
            <a:r>
              <a:rPr lang="en-US" dirty="0"/>
              <a:t>A few nouns that end in -o are feminine</a:t>
            </a:r>
          </a:p>
          <a:p>
            <a:endParaRPr lang="en-US" dirty="0"/>
          </a:p>
        </p:txBody>
      </p:sp>
    </p:spTree>
    <p:extLst>
      <p:ext uri="{BB962C8B-B14F-4D97-AF65-F5344CB8AC3E}">
        <p14:creationId xmlns:p14="http://schemas.microsoft.com/office/powerpoint/2010/main" val="1878669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Nouns </a:t>
            </a:r>
            <a:r>
              <a:rPr lang="en-US" dirty="0" smtClean="0"/>
              <a:t>	</a:t>
            </a:r>
            <a:endParaRPr lang="en-US" dirty="0"/>
          </a:p>
        </p:txBody>
      </p:sp>
      <p:sp>
        <p:nvSpPr>
          <p:cNvPr id="3" name="Content Placeholder 2"/>
          <p:cNvSpPr>
            <a:spLocks noGrp="1"/>
          </p:cNvSpPr>
          <p:nvPr>
            <p:ph idx="1"/>
          </p:nvPr>
        </p:nvSpPr>
        <p:spPr/>
        <p:txBody>
          <a:bodyPr/>
          <a:lstStyle/>
          <a:p>
            <a:r>
              <a:rPr lang="en-US" sz="3200" dirty="0" smtClean="0"/>
              <a:t>What is a noun?</a:t>
            </a:r>
            <a:endParaRPr lang="en-US" sz="2800" dirty="0"/>
          </a:p>
          <a:p>
            <a:r>
              <a:rPr lang="en-US" sz="3200" dirty="0" smtClean="0"/>
              <a:t>All nouns in Spanish have a designated gender. </a:t>
            </a:r>
          </a:p>
          <a:p>
            <a:r>
              <a:rPr lang="en-US" sz="3200" dirty="0" smtClean="0"/>
              <a:t>They are either masculine or feminine. </a:t>
            </a:r>
          </a:p>
          <a:p>
            <a:endParaRPr lang="en-US" dirty="0" smtClean="0"/>
          </a:p>
        </p:txBody>
      </p:sp>
    </p:spTree>
    <p:extLst>
      <p:ext uri="{BB962C8B-B14F-4D97-AF65-F5344CB8AC3E}">
        <p14:creationId xmlns:p14="http://schemas.microsoft.com/office/powerpoint/2010/main" val="1704762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Adjectives </a:t>
            </a:r>
            <a:endParaRPr lang="en-US" dirty="0"/>
          </a:p>
        </p:txBody>
      </p:sp>
      <p:sp>
        <p:nvSpPr>
          <p:cNvPr id="3" name="Content Placeholder 2"/>
          <p:cNvSpPr>
            <a:spLocks noGrp="1"/>
          </p:cNvSpPr>
          <p:nvPr>
            <p:ph idx="1"/>
          </p:nvPr>
        </p:nvSpPr>
        <p:spPr/>
        <p:txBody>
          <a:bodyPr/>
          <a:lstStyle/>
          <a:p>
            <a:r>
              <a:rPr lang="en-US" sz="2800" dirty="0"/>
              <a:t>Spanish adjectives must match the nouns they describe in both gender and number. For example, apples (</a:t>
            </a:r>
            <a:r>
              <a:rPr lang="en-US" sz="2800" b="1" dirty="0" err="1"/>
              <a:t>manzanas</a:t>
            </a:r>
            <a:r>
              <a:rPr lang="en-US" sz="2800" b="1" dirty="0">
                <a:hlinkClick r:id="rId2"/>
              </a:rPr>
              <a:t> </a:t>
            </a:r>
            <a:r>
              <a:rPr lang="en-US" sz="2800" dirty="0"/>
              <a:t>) are feminine in Spanish, so this word must be used with feminine articles like </a:t>
            </a:r>
            <a:r>
              <a:rPr lang="en-US" sz="2800" b="1" dirty="0"/>
              <a:t>la</a:t>
            </a:r>
            <a:r>
              <a:rPr lang="en-US" sz="2800" b="1" dirty="0">
                <a:hlinkClick r:id="rId3"/>
              </a:rPr>
              <a:t> </a:t>
            </a:r>
            <a:r>
              <a:rPr lang="en-US" sz="2800" dirty="0"/>
              <a:t>, </a:t>
            </a:r>
            <a:r>
              <a:rPr lang="en-US" sz="2800" b="1" dirty="0"/>
              <a:t>las</a:t>
            </a:r>
            <a:r>
              <a:rPr lang="en-US" sz="2800" b="1" dirty="0">
                <a:hlinkClick r:id="rId4"/>
              </a:rPr>
              <a:t> </a:t>
            </a:r>
            <a:r>
              <a:rPr lang="en-US" sz="2800" dirty="0"/>
              <a:t>, and </a:t>
            </a:r>
            <a:r>
              <a:rPr lang="en-US" sz="2800" b="1" dirty="0" err="1" smtClean="0"/>
              <a:t>una</a:t>
            </a:r>
            <a:r>
              <a:rPr lang="en-US" sz="2800" dirty="0" smtClean="0"/>
              <a:t>. </a:t>
            </a:r>
            <a:r>
              <a:rPr lang="en-US" sz="2800" dirty="0"/>
              <a:t>Any adjective used to describe an apple in Spanish must also be feminine (for example </a:t>
            </a:r>
            <a:r>
              <a:rPr lang="en-US" sz="2800" b="1" dirty="0" err="1"/>
              <a:t>roja</a:t>
            </a:r>
            <a:r>
              <a:rPr lang="en-US" sz="2800" b="1" dirty="0">
                <a:hlinkClick r:id="rId5"/>
              </a:rPr>
              <a:t> </a:t>
            </a:r>
            <a:r>
              <a:rPr lang="en-US" sz="2800" dirty="0"/>
              <a:t>). On the other hand, bananas (</a:t>
            </a:r>
            <a:r>
              <a:rPr lang="en-US" sz="2800" b="1" dirty="0" err="1"/>
              <a:t>plátanos</a:t>
            </a:r>
            <a:r>
              <a:rPr lang="en-US" sz="2800" b="1" dirty="0">
                <a:hlinkClick r:id="rId6"/>
              </a:rPr>
              <a:t> </a:t>
            </a:r>
            <a:r>
              <a:rPr lang="en-US" sz="2800" dirty="0"/>
              <a:t>) are masculine, and must be used with masculine articles and </a:t>
            </a:r>
            <a:r>
              <a:rPr lang="en-US" sz="2800" dirty="0" smtClean="0"/>
              <a:t>adjectives</a:t>
            </a:r>
            <a:r>
              <a:rPr lang="en-US" dirty="0"/>
              <a:t/>
            </a:r>
            <a:br>
              <a:rPr lang="en-US" dirty="0"/>
            </a:br>
            <a:endParaRPr lang="en-US" dirty="0"/>
          </a:p>
        </p:txBody>
      </p:sp>
    </p:spTree>
    <p:extLst>
      <p:ext uri="{BB962C8B-B14F-4D97-AF65-F5344CB8AC3E}">
        <p14:creationId xmlns:p14="http://schemas.microsoft.com/office/powerpoint/2010/main" val="1795620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ARTICLES</a:t>
            </a:r>
            <a:endParaRPr lang="en-US" dirty="0"/>
          </a:p>
        </p:txBody>
      </p:sp>
      <p:sp>
        <p:nvSpPr>
          <p:cNvPr id="3" name="Content Placeholder 2"/>
          <p:cNvSpPr>
            <a:spLocks noGrp="1"/>
          </p:cNvSpPr>
          <p:nvPr>
            <p:ph idx="1"/>
          </p:nvPr>
        </p:nvSpPr>
        <p:spPr/>
        <p:txBody>
          <a:bodyPr>
            <a:normAutofit/>
          </a:bodyPr>
          <a:lstStyle/>
          <a:p>
            <a:r>
              <a:rPr lang="en-US" sz="2800" dirty="0" smtClean="0"/>
              <a:t>In English we say, “the table,” or “the cat.”</a:t>
            </a:r>
          </a:p>
          <a:p>
            <a:r>
              <a:rPr lang="en-US" sz="2800" dirty="0" smtClean="0"/>
              <a:t>The word “the” is called an article. </a:t>
            </a:r>
          </a:p>
          <a:p>
            <a:r>
              <a:rPr lang="en-US" sz="2800" dirty="0" smtClean="0"/>
              <a:t>The Spanish articles are “el” for masculine nouns and “la” for feminine nouns. </a:t>
            </a:r>
            <a:endParaRPr lang="en-US" sz="2800" dirty="0"/>
          </a:p>
          <a:p>
            <a:r>
              <a:rPr lang="en-US" sz="2800" dirty="0" smtClean="0"/>
              <a:t>The table = la mesa, the cat = el </a:t>
            </a:r>
            <a:r>
              <a:rPr lang="en-US" sz="2800" dirty="0" err="1" smtClean="0"/>
              <a:t>gato</a:t>
            </a:r>
            <a:r>
              <a:rPr lang="en-US" sz="2800" dirty="0" smtClean="0"/>
              <a:t> </a:t>
            </a:r>
          </a:p>
          <a:p>
            <a:endParaRPr lang="en-US" sz="2800" dirty="0"/>
          </a:p>
        </p:txBody>
      </p:sp>
    </p:spTree>
    <p:extLst>
      <p:ext uri="{BB962C8B-B14F-4D97-AF65-F5344CB8AC3E}">
        <p14:creationId xmlns:p14="http://schemas.microsoft.com/office/powerpoint/2010/main" val="910537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780" y="2816772"/>
            <a:ext cx="10058400" cy="1341532"/>
          </a:xfrm>
        </p:spPr>
        <p:txBody>
          <a:bodyPr>
            <a:noAutofit/>
          </a:bodyPr>
          <a:lstStyle/>
          <a:p>
            <a:r>
              <a:rPr lang="en-US" sz="4000" dirty="0" smtClean="0"/>
              <a:t>Gender of nouns is NOT a way of labeling something as a girl thing or a boy thing (unless it is a living thing). It is simply a way of organizing words. </a:t>
            </a:r>
            <a:br>
              <a:rPr lang="en-US" sz="4000" dirty="0" smtClean="0"/>
            </a:br>
            <a:r>
              <a:rPr lang="en-US" sz="4000" dirty="0"/>
              <a:t/>
            </a:r>
            <a:br>
              <a:rPr lang="en-US" sz="4000" dirty="0"/>
            </a:br>
            <a:r>
              <a:rPr lang="en-US" sz="4000" dirty="0" smtClean="0"/>
              <a:t>Sometimes it feels like when they were creating Spanish, they threw all the nouns up in the air then randomly assigned which ones were masculine and which ones were feminine. </a:t>
            </a:r>
            <a:endParaRPr lang="en-US" sz="4000" dirty="0"/>
          </a:p>
        </p:txBody>
      </p:sp>
    </p:spTree>
    <p:extLst>
      <p:ext uri="{BB962C8B-B14F-4D97-AF65-F5344CB8AC3E}">
        <p14:creationId xmlns:p14="http://schemas.microsoft.com/office/powerpoint/2010/main" val="694411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THE BEST THING I CAN TEACH YOU ABOUT THIS:</a:t>
            </a:r>
            <a:endParaRPr lang="en-US" b="1" dirty="0"/>
          </a:p>
        </p:txBody>
      </p:sp>
      <p:sp>
        <p:nvSpPr>
          <p:cNvPr id="3" name="Content Placeholder 2"/>
          <p:cNvSpPr>
            <a:spLocks noGrp="1"/>
          </p:cNvSpPr>
          <p:nvPr>
            <p:ph idx="1"/>
          </p:nvPr>
        </p:nvSpPr>
        <p:spPr/>
        <p:txBody>
          <a:bodyPr>
            <a:normAutofit fontScale="85000" lnSpcReduction="20000"/>
          </a:bodyPr>
          <a:lstStyle/>
          <a:p>
            <a:r>
              <a:rPr lang="en-US" sz="2400" dirty="0" smtClean="0"/>
              <a:t>When you learn a new word that is a noun, memorize its article</a:t>
            </a:r>
          </a:p>
          <a:p>
            <a:r>
              <a:rPr lang="en-US" sz="2400" u="sng" dirty="0" smtClean="0"/>
              <a:t>When you learn a new word that is a noun, memorize its article</a:t>
            </a:r>
          </a:p>
          <a:p>
            <a:r>
              <a:rPr lang="en-US" sz="2400" b="1" dirty="0"/>
              <a:t>When you learn a new word that is a noun, memorize its article</a:t>
            </a:r>
          </a:p>
          <a:p>
            <a:r>
              <a:rPr lang="en-US" sz="2400" i="1" dirty="0"/>
              <a:t>When you learn a new word that is a noun, memorize its article</a:t>
            </a:r>
          </a:p>
          <a:p>
            <a:r>
              <a:rPr lang="en-US" sz="2400" b="1" u="sng" dirty="0"/>
              <a:t>When you learn a new word that is a noun, memorize its article</a:t>
            </a:r>
          </a:p>
          <a:p>
            <a:r>
              <a:rPr lang="en-US" sz="2400" b="1" i="1" dirty="0"/>
              <a:t>When you learn a new word that is a noun, memorize its article</a:t>
            </a:r>
          </a:p>
          <a:p>
            <a:r>
              <a:rPr lang="en-US" sz="2400" i="1" u="sng" dirty="0"/>
              <a:t>When you learn a new word that is a noun, memorize its article</a:t>
            </a:r>
          </a:p>
          <a:p>
            <a:r>
              <a:rPr lang="en-US" sz="5200" b="1" i="1" u="sng" dirty="0"/>
              <a:t>When you learn a new word that is a noun, memorize its </a:t>
            </a:r>
            <a:r>
              <a:rPr lang="en-US" sz="5200" b="1" i="1" u="sng" dirty="0" smtClean="0"/>
              <a:t>article</a:t>
            </a:r>
            <a:endParaRPr lang="en-US" sz="5200" b="1" i="1" u="sng" dirty="0"/>
          </a:p>
        </p:txBody>
      </p:sp>
    </p:spTree>
    <p:extLst>
      <p:ext uri="{BB962C8B-B14F-4D97-AF65-F5344CB8AC3E}">
        <p14:creationId xmlns:p14="http://schemas.microsoft.com/office/powerpoint/2010/main" val="278224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 general rule</a:t>
            </a:r>
            <a:r>
              <a:rPr lang="mr-IN" sz="2800" dirty="0" smtClean="0"/>
              <a:t>…</a:t>
            </a:r>
            <a:endParaRPr lang="en-US" sz="2800" dirty="0" smtClean="0"/>
          </a:p>
          <a:p>
            <a:pPr marL="0" indent="0">
              <a:buNone/>
            </a:pPr>
            <a:endParaRPr lang="en-US" sz="2800" dirty="0" smtClean="0"/>
          </a:p>
          <a:p>
            <a:r>
              <a:rPr lang="en-US" sz="2800" dirty="0" smtClean="0"/>
              <a:t>If it ends in </a:t>
            </a:r>
            <a:r>
              <a:rPr lang="mr-IN" sz="2800" dirty="0" smtClean="0"/>
              <a:t>–</a:t>
            </a:r>
            <a:r>
              <a:rPr lang="en-US" sz="2800" dirty="0" smtClean="0"/>
              <a:t>o it is masculine. </a:t>
            </a:r>
            <a:endParaRPr lang="en-US" sz="2800" dirty="0"/>
          </a:p>
          <a:p>
            <a:r>
              <a:rPr lang="en-US" sz="2800" dirty="0" smtClean="0"/>
              <a:t>If it ends in </a:t>
            </a:r>
            <a:r>
              <a:rPr lang="mr-IN" sz="2800" dirty="0" smtClean="0"/>
              <a:t>–</a:t>
            </a:r>
            <a:r>
              <a:rPr lang="en-US" sz="2800" dirty="0" smtClean="0"/>
              <a:t>a it is feminine.</a:t>
            </a:r>
          </a:p>
          <a:p>
            <a:endParaRPr lang="en-US" sz="2800" dirty="0"/>
          </a:p>
          <a:p>
            <a:pPr marL="0" indent="0">
              <a:buNone/>
            </a:pPr>
            <a:r>
              <a:rPr lang="en-US" sz="2800" dirty="0" smtClean="0"/>
              <a:t>This is not always the case, but it is a good starting point.</a:t>
            </a:r>
            <a:endParaRPr lang="en-US" sz="2800" dirty="0"/>
          </a:p>
        </p:txBody>
      </p:sp>
    </p:spTree>
    <p:extLst>
      <p:ext uri="{BB962C8B-B14F-4D97-AF65-F5344CB8AC3E}">
        <p14:creationId xmlns:p14="http://schemas.microsoft.com/office/powerpoint/2010/main" val="1054095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Practice: Fill in the blank</a:t>
            </a:r>
            <a:endParaRPr lang="en-US" dirty="0"/>
          </a:p>
        </p:txBody>
      </p:sp>
      <p:sp>
        <p:nvSpPr>
          <p:cNvPr id="3" name="Content Placeholder 2"/>
          <p:cNvSpPr>
            <a:spLocks noGrp="1"/>
          </p:cNvSpPr>
          <p:nvPr>
            <p:ph idx="1"/>
          </p:nvPr>
        </p:nvSpPr>
        <p:spPr/>
        <p:txBody>
          <a:bodyPr/>
          <a:lstStyle/>
          <a:p>
            <a:r>
              <a:rPr lang="en-US" dirty="0" smtClean="0"/>
              <a:t>_____ </a:t>
            </a:r>
            <a:r>
              <a:rPr lang="es-ES_tradnl" dirty="0" smtClean="0"/>
              <a:t>camisa </a:t>
            </a:r>
          </a:p>
          <a:p>
            <a:r>
              <a:rPr lang="es-ES_tradnl" dirty="0" smtClean="0"/>
              <a:t>_____ ropa</a:t>
            </a:r>
          </a:p>
          <a:p>
            <a:r>
              <a:rPr lang="es-ES_tradnl" dirty="0" smtClean="0"/>
              <a:t>_____ vestido</a:t>
            </a:r>
          </a:p>
          <a:p>
            <a:r>
              <a:rPr lang="es-ES_tradnl" dirty="0" smtClean="0"/>
              <a:t>_____ corbata </a:t>
            </a:r>
          </a:p>
          <a:p>
            <a:r>
              <a:rPr lang="es-ES_tradnl" dirty="0" smtClean="0"/>
              <a:t>_____ abrigo </a:t>
            </a:r>
          </a:p>
          <a:p>
            <a:r>
              <a:rPr lang="es-ES_tradnl" dirty="0" smtClean="0"/>
              <a:t>_____ </a:t>
            </a:r>
            <a:r>
              <a:rPr lang="es-ES_tradnl" dirty="0" err="1" smtClean="0"/>
              <a:t>bulsa</a:t>
            </a:r>
            <a:r>
              <a:rPr lang="es-ES_tradnl" dirty="0" smtClean="0"/>
              <a:t> </a:t>
            </a:r>
          </a:p>
          <a:p>
            <a:r>
              <a:rPr lang="es-ES_tradnl" dirty="0" smtClean="0"/>
              <a:t>_____ bolsillo</a:t>
            </a:r>
          </a:p>
          <a:p>
            <a:r>
              <a:rPr lang="es-ES_tradnl" dirty="0" smtClean="0"/>
              <a:t>_____ falda</a:t>
            </a:r>
          </a:p>
          <a:p>
            <a:r>
              <a:rPr lang="es-ES_tradnl" dirty="0" smtClean="0"/>
              <a:t>_____ seda</a:t>
            </a:r>
          </a:p>
          <a:p>
            <a:r>
              <a:rPr lang="es-ES_tradnl" dirty="0" smtClean="0"/>
              <a:t>_____ chaleco</a:t>
            </a:r>
            <a:endParaRPr lang="es-ES_tradnl" dirty="0"/>
          </a:p>
        </p:txBody>
      </p:sp>
    </p:spTree>
    <p:extLst>
      <p:ext uri="{BB962C8B-B14F-4D97-AF65-F5344CB8AC3E}">
        <p14:creationId xmlns:p14="http://schemas.microsoft.com/office/powerpoint/2010/main" val="5312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Living </a:t>
            </a:r>
            <a:r>
              <a:rPr lang="en-US" dirty="0" smtClean="0"/>
              <a:t>Things: it is a way of labeling something as male or female</a:t>
            </a:r>
            <a:endParaRPr lang="en-US" dirty="0"/>
          </a:p>
        </p:txBody>
      </p:sp>
      <p:sp>
        <p:nvSpPr>
          <p:cNvPr id="3" name="Content Placeholder 2"/>
          <p:cNvSpPr>
            <a:spLocks noGrp="1"/>
          </p:cNvSpPr>
          <p:nvPr>
            <p:ph idx="1"/>
          </p:nvPr>
        </p:nvSpPr>
        <p:spPr>
          <a:xfrm>
            <a:off x="1066800" y="2103121"/>
            <a:ext cx="10058400" cy="1249680"/>
          </a:xfrm>
        </p:spPr>
        <p:txBody>
          <a:bodyPr>
            <a:noAutofit/>
          </a:bodyPr>
          <a:lstStyle/>
          <a:p>
            <a:r>
              <a:rPr lang="en-US" sz="2000" dirty="0" smtClean="0"/>
              <a:t>When the noun is a living thing, it changes depending on if the living thing is male or female</a:t>
            </a:r>
            <a:r>
              <a:rPr lang="en-US" sz="2000" smtClean="0"/>
              <a:t>. </a:t>
            </a:r>
            <a:endParaRPr lang="en-US" sz="2000" dirty="0" smtClean="0"/>
          </a:p>
        </p:txBody>
      </p:sp>
      <p:sp>
        <p:nvSpPr>
          <p:cNvPr id="4" name="TextBox 3"/>
          <p:cNvSpPr txBox="1"/>
          <p:nvPr/>
        </p:nvSpPr>
        <p:spPr>
          <a:xfrm>
            <a:off x="1066800" y="3441728"/>
            <a:ext cx="4393474" cy="1938992"/>
          </a:xfrm>
          <a:prstGeom prst="rect">
            <a:avLst/>
          </a:prstGeom>
          <a:noFill/>
        </p:spPr>
        <p:txBody>
          <a:bodyPr wrap="square" rtlCol="0">
            <a:spAutoFit/>
          </a:bodyPr>
          <a:lstStyle/>
          <a:p>
            <a:r>
              <a:rPr lang="en-US" sz="2400" u="sng" dirty="0" smtClean="0"/>
              <a:t>Masculine: </a:t>
            </a:r>
            <a:endParaRPr lang="en-US" sz="2400" u="sng" dirty="0" smtClean="0"/>
          </a:p>
          <a:p>
            <a:r>
              <a:rPr lang="en-US" sz="2400" dirty="0" smtClean="0"/>
              <a:t>el </a:t>
            </a:r>
            <a:r>
              <a:rPr lang="en-US" sz="2400" dirty="0" err="1" smtClean="0"/>
              <a:t>gato</a:t>
            </a:r>
            <a:r>
              <a:rPr lang="en-US" sz="2400" dirty="0" smtClean="0"/>
              <a:t> </a:t>
            </a:r>
            <a:r>
              <a:rPr lang="mr-IN" sz="2400" dirty="0" smtClean="0"/>
              <a:t>–</a:t>
            </a:r>
            <a:r>
              <a:rPr lang="en-US" sz="2400" dirty="0" smtClean="0"/>
              <a:t> the male cat</a:t>
            </a:r>
            <a:r>
              <a:rPr lang="en-US" sz="2400" dirty="0"/>
              <a:t/>
            </a:r>
            <a:br>
              <a:rPr lang="en-US" sz="2400" dirty="0"/>
            </a:br>
            <a:r>
              <a:rPr lang="en-US" sz="2400" dirty="0"/>
              <a:t>el </a:t>
            </a:r>
            <a:r>
              <a:rPr lang="en-US" sz="2400" dirty="0" err="1" smtClean="0"/>
              <a:t>perro</a:t>
            </a:r>
            <a:r>
              <a:rPr lang="en-US" sz="2400" dirty="0" smtClean="0"/>
              <a:t> </a:t>
            </a:r>
            <a:r>
              <a:rPr lang="mr-IN" sz="2400" dirty="0" smtClean="0"/>
              <a:t>–</a:t>
            </a:r>
            <a:r>
              <a:rPr lang="en-US" sz="2400" dirty="0" smtClean="0"/>
              <a:t> the male dog</a:t>
            </a:r>
            <a:r>
              <a:rPr lang="en-US" sz="2400" dirty="0"/>
              <a:t/>
            </a:r>
            <a:br>
              <a:rPr lang="en-US" sz="2400" dirty="0"/>
            </a:br>
            <a:r>
              <a:rPr lang="en-US" sz="2400" dirty="0"/>
              <a:t>el </a:t>
            </a:r>
            <a:r>
              <a:rPr lang="en-US" sz="2400" dirty="0" err="1" smtClean="0"/>
              <a:t>chico</a:t>
            </a:r>
            <a:r>
              <a:rPr lang="en-US" sz="2400" dirty="0" smtClean="0"/>
              <a:t> </a:t>
            </a:r>
            <a:r>
              <a:rPr lang="mr-IN" sz="2400" dirty="0" smtClean="0"/>
              <a:t>–</a:t>
            </a:r>
            <a:r>
              <a:rPr lang="en-US" sz="2400" dirty="0" smtClean="0"/>
              <a:t> the boy</a:t>
            </a:r>
            <a:r>
              <a:rPr lang="en-US" sz="2400" dirty="0"/>
              <a:t/>
            </a:r>
            <a:br>
              <a:rPr lang="en-US" sz="2400" dirty="0"/>
            </a:br>
            <a:r>
              <a:rPr lang="en-US" sz="2400" dirty="0"/>
              <a:t>el </a:t>
            </a:r>
            <a:r>
              <a:rPr lang="en-US" sz="2400" dirty="0" err="1" smtClean="0"/>
              <a:t>abuelo</a:t>
            </a:r>
            <a:r>
              <a:rPr lang="en-US" sz="2400" dirty="0" smtClean="0"/>
              <a:t> </a:t>
            </a:r>
            <a:r>
              <a:rPr lang="mr-IN" sz="2400" dirty="0" smtClean="0"/>
              <a:t>–</a:t>
            </a:r>
            <a:r>
              <a:rPr lang="en-US" sz="2400" dirty="0" smtClean="0"/>
              <a:t> grandfather </a:t>
            </a:r>
            <a:endParaRPr lang="en-US" sz="2400" dirty="0"/>
          </a:p>
        </p:txBody>
      </p:sp>
      <p:sp>
        <p:nvSpPr>
          <p:cNvPr id="5" name="TextBox 4"/>
          <p:cNvSpPr txBox="1"/>
          <p:nvPr/>
        </p:nvSpPr>
        <p:spPr>
          <a:xfrm>
            <a:off x="6348249" y="3441728"/>
            <a:ext cx="4193627" cy="1938992"/>
          </a:xfrm>
          <a:prstGeom prst="rect">
            <a:avLst/>
          </a:prstGeom>
          <a:noFill/>
        </p:spPr>
        <p:txBody>
          <a:bodyPr wrap="square" rtlCol="0">
            <a:spAutoFit/>
          </a:bodyPr>
          <a:lstStyle/>
          <a:p>
            <a:r>
              <a:rPr lang="en-US" sz="2400" u="sng" dirty="0" smtClean="0"/>
              <a:t>Feminine </a:t>
            </a:r>
          </a:p>
          <a:p>
            <a:r>
              <a:rPr lang="en-US" sz="2400" dirty="0" smtClean="0"/>
              <a:t>la </a:t>
            </a:r>
            <a:r>
              <a:rPr lang="en-US" sz="2400" dirty="0" err="1" smtClean="0"/>
              <a:t>gata</a:t>
            </a:r>
            <a:r>
              <a:rPr lang="en-US" sz="2400" dirty="0" smtClean="0"/>
              <a:t> </a:t>
            </a:r>
            <a:r>
              <a:rPr lang="mr-IN" sz="2400" dirty="0" smtClean="0"/>
              <a:t>–</a:t>
            </a:r>
            <a:r>
              <a:rPr lang="en-US" sz="2400" dirty="0" smtClean="0"/>
              <a:t> the female cat</a:t>
            </a:r>
            <a:r>
              <a:rPr lang="en-US" sz="2400" dirty="0"/>
              <a:t/>
            </a:r>
            <a:br>
              <a:rPr lang="en-US" sz="2400" dirty="0"/>
            </a:br>
            <a:r>
              <a:rPr lang="en-US" sz="2400" dirty="0"/>
              <a:t>la </a:t>
            </a:r>
            <a:r>
              <a:rPr lang="en-US" sz="2400" dirty="0" err="1" smtClean="0"/>
              <a:t>perra</a:t>
            </a:r>
            <a:r>
              <a:rPr lang="en-US" sz="2400" dirty="0" smtClean="0"/>
              <a:t> </a:t>
            </a:r>
            <a:r>
              <a:rPr lang="mr-IN" sz="2400" dirty="0" smtClean="0"/>
              <a:t>–</a:t>
            </a:r>
            <a:r>
              <a:rPr lang="en-US" sz="2400" dirty="0" smtClean="0"/>
              <a:t> the female dog </a:t>
            </a:r>
            <a:r>
              <a:rPr lang="en-US" sz="2400" dirty="0"/>
              <a:t/>
            </a:r>
            <a:br>
              <a:rPr lang="en-US" sz="2400" dirty="0"/>
            </a:br>
            <a:r>
              <a:rPr lang="en-US" sz="2400" dirty="0"/>
              <a:t>la </a:t>
            </a:r>
            <a:r>
              <a:rPr lang="en-US" sz="2400" dirty="0" err="1" smtClean="0"/>
              <a:t>chica</a:t>
            </a:r>
            <a:r>
              <a:rPr lang="en-US" sz="2400" dirty="0" smtClean="0"/>
              <a:t> </a:t>
            </a:r>
            <a:r>
              <a:rPr lang="mr-IN" sz="2400" dirty="0" smtClean="0"/>
              <a:t>–</a:t>
            </a:r>
            <a:r>
              <a:rPr lang="en-US" sz="2400" dirty="0" smtClean="0"/>
              <a:t> the girl  </a:t>
            </a:r>
            <a:r>
              <a:rPr lang="en-US" sz="2400" dirty="0"/>
              <a:t/>
            </a:r>
            <a:br>
              <a:rPr lang="en-US" sz="2400" dirty="0"/>
            </a:br>
            <a:r>
              <a:rPr lang="en-US" sz="2400" dirty="0"/>
              <a:t>la </a:t>
            </a:r>
            <a:r>
              <a:rPr lang="en-US" sz="2400" dirty="0" err="1" smtClean="0"/>
              <a:t>abuela</a:t>
            </a:r>
            <a:r>
              <a:rPr lang="en-US" sz="2400" dirty="0" smtClean="0"/>
              <a:t> - grandmother</a:t>
            </a:r>
            <a:endParaRPr lang="en-US" sz="2400" dirty="0"/>
          </a:p>
        </p:txBody>
      </p:sp>
    </p:spTree>
    <p:extLst>
      <p:ext uri="{BB962C8B-B14F-4D97-AF65-F5344CB8AC3E}">
        <p14:creationId xmlns:p14="http://schemas.microsoft.com/office/powerpoint/2010/main" val="478682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60385"/>
          </a:xfrm>
        </p:spPr>
        <p:txBody>
          <a:bodyPr/>
          <a:lstStyle/>
          <a:p>
            <a:r>
              <a:rPr lang="en-US" smtClean="0"/>
              <a:t>Some examples:</a:t>
            </a:r>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8487" y="1892319"/>
            <a:ext cx="2930332" cy="195355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6752" y="2652967"/>
            <a:ext cx="2052145" cy="3517963"/>
          </a:xfrm>
          <a:prstGeom prst="rect">
            <a:avLst/>
          </a:prstGeom>
        </p:spPr>
      </p:pic>
      <p:sp>
        <p:nvSpPr>
          <p:cNvPr id="7" name="TextBox 6"/>
          <p:cNvSpPr txBox="1"/>
          <p:nvPr/>
        </p:nvSpPr>
        <p:spPr>
          <a:xfrm>
            <a:off x="1254957" y="3912048"/>
            <a:ext cx="2653862" cy="369332"/>
          </a:xfrm>
          <a:prstGeom prst="rect">
            <a:avLst/>
          </a:prstGeom>
          <a:noFill/>
        </p:spPr>
        <p:txBody>
          <a:bodyPr wrap="square" rtlCol="0">
            <a:spAutoFit/>
          </a:bodyPr>
          <a:lstStyle/>
          <a:p>
            <a:r>
              <a:rPr lang="en-US" dirty="0" smtClean="0"/>
              <a:t>La </a:t>
            </a:r>
            <a:r>
              <a:rPr lang="en-US" dirty="0" err="1" smtClean="0"/>
              <a:t>profesora</a:t>
            </a:r>
            <a:endParaRPr lang="en-US" dirty="0"/>
          </a:p>
        </p:txBody>
      </p:sp>
      <p:sp>
        <p:nvSpPr>
          <p:cNvPr id="8" name="TextBox 7"/>
          <p:cNvSpPr txBox="1"/>
          <p:nvPr/>
        </p:nvSpPr>
        <p:spPr>
          <a:xfrm>
            <a:off x="4466897" y="2072057"/>
            <a:ext cx="1629103" cy="369332"/>
          </a:xfrm>
          <a:prstGeom prst="rect">
            <a:avLst/>
          </a:prstGeom>
          <a:noFill/>
        </p:spPr>
        <p:txBody>
          <a:bodyPr wrap="square" rtlCol="0">
            <a:spAutoFit/>
          </a:bodyPr>
          <a:lstStyle/>
          <a:p>
            <a:r>
              <a:rPr lang="en-US" dirty="0" smtClean="0"/>
              <a:t>El </a:t>
            </a:r>
            <a:r>
              <a:rPr lang="en-US" dirty="0" err="1" smtClean="0"/>
              <a:t>profesor</a:t>
            </a:r>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0838" y="426455"/>
            <a:ext cx="2181925" cy="3082402"/>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0172" y="3749132"/>
            <a:ext cx="4451132" cy="2225566"/>
          </a:xfrm>
          <a:prstGeom prst="rect">
            <a:avLst/>
          </a:prstGeom>
        </p:spPr>
      </p:pic>
      <p:sp>
        <p:nvSpPr>
          <p:cNvPr id="11" name="TextBox 10"/>
          <p:cNvSpPr txBox="1"/>
          <p:nvPr/>
        </p:nvSpPr>
        <p:spPr>
          <a:xfrm>
            <a:off x="9238593" y="703454"/>
            <a:ext cx="1175322" cy="369332"/>
          </a:xfrm>
          <a:prstGeom prst="rect">
            <a:avLst/>
          </a:prstGeom>
          <a:noFill/>
        </p:spPr>
        <p:txBody>
          <a:bodyPr wrap="none" rtlCol="0">
            <a:spAutoFit/>
          </a:bodyPr>
          <a:lstStyle/>
          <a:p>
            <a:r>
              <a:rPr lang="en-US" dirty="0" smtClean="0"/>
              <a:t>El doctor</a:t>
            </a:r>
            <a:endParaRPr lang="en-US" dirty="0"/>
          </a:p>
        </p:txBody>
      </p:sp>
      <p:sp>
        <p:nvSpPr>
          <p:cNvPr id="12" name="TextBox 11"/>
          <p:cNvSpPr txBox="1"/>
          <p:nvPr/>
        </p:nvSpPr>
        <p:spPr>
          <a:xfrm>
            <a:off x="7412990" y="6170930"/>
            <a:ext cx="1986455" cy="369332"/>
          </a:xfrm>
          <a:prstGeom prst="rect">
            <a:avLst/>
          </a:prstGeom>
          <a:noFill/>
        </p:spPr>
        <p:txBody>
          <a:bodyPr wrap="square" rtlCol="0">
            <a:spAutoFit/>
          </a:bodyPr>
          <a:lstStyle/>
          <a:p>
            <a:r>
              <a:rPr lang="en-US" dirty="0" smtClean="0"/>
              <a:t>La </a:t>
            </a:r>
            <a:r>
              <a:rPr lang="en-US" dirty="0" err="1" smtClean="0"/>
              <a:t>doctora</a:t>
            </a:r>
            <a:endParaRPr lang="en-US" dirty="0"/>
          </a:p>
        </p:txBody>
      </p:sp>
    </p:spTree>
    <p:extLst>
      <p:ext uri="{BB962C8B-B14F-4D97-AF65-F5344CB8AC3E}">
        <p14:creationId xmlns:p14="http://schemas.microsoft.com/office/powerpoint/2010/main" val="1120805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7599</TotalTime>
  <Words>782</Words>
  <Application>Microsoft Macintosh PowerPoint</Application>
  <PresentationFormat>Widescreen</PresentationFormat>
  <Paragraphs>122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Century Gothic</vt:lpstr>
      <vt:lpstr>Courier New</vt:lpstr>
      <vt:lpstr>Garamond</vt:lpstr>
      <vt:lpstr>Mangal</vt:lpstr>
      <vt:lpstr>Savon</vt:lpstr>
      <vt:lpstr>Gender of nouns</vt:lpstr>
      <vt:lpstr>Nouns  </vt:lpstr>
      <vt:lpstr>ARTICLES</vt:lpstr>
      <vt:lpstr>Gender of nouns is NOT a way of labeling something as a girl thing or a boy thing (unless it is a living thing). It is simply a way of organizing words.   Sometimes it feels like when they were creating Spanish, they threw all the nouns up in the air then randomly assigned which ones were masculine and which ones were feminine. </vt:lpstr>
      <vt:lpstr>THE BEST THING I CAN TEACH YOU ABOUT THIS:</vt:lpstr>
      <vt:lpstr>THE BASICS</vt:lpstr>
      <vt:lpstr>Practice: Fill in the blank</vt:lpstr>
      <vt:lpstr>Living Things: it is a way of labeling something as male or female</vt:lpstr>
      <vt:lpstr>Some examples:</vt:lpstr>
      <vt:lpstr>There are words that only the article changes to indicate gender</vt:lpstr>
      <vt:lpstr>Not living things</vt:lpstr>
      <vt:lpstr>Sometimes Rules</vt:lpstr>
      <vt:lpstr>But not always…</vt:lpstr>
      <vt:lpstr>Sometimes Rule</vt:lpstr>
      <vt:lpstr>4 words that end in –a that are masculine</vt:lpstr>
      <vt:lpstr>ALWAYS Rule underlined, starred, circled, and written 17 times. </vt:lpstr>
      <vt:lpstr>Another feminine sometimes rule</vt:lpstr>
      <vt:lpstr>2 words that end in –o that are feminine and must be memorized</vt:lpstr>
      <vt:lpstr>Review</vt:lpstr>
      <vt:lpstr>Adjectives </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of nouns</dc:title>
  <dc:creator>Microsoft Office User</dc:creator>
  <cp:lastModifiedBy>Microsoft Office User</cp:lastModifiedBy>
  <cp:revision>15</cp:revision>
  <dcterms:created xsi:type="dcterms:W3CDTF">2017-08-30T15:26:38Z</dcterms:created>
  <dcterms:modified xsi:type="dcterms:W3CDTF">2017-09-05T15:21:39Z</dcterms:modified>
</cp:coreProperties>
</file>